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47"/>
  </p:notesMasterIdLst>
  <p:sldIdLst>
    <p:sldId id="494" r:id="rId2"/>
    <p:sldId id="451" r:id="rId3"/>
    <p:sldId id="501" r:id="rId4"/>
    <p:sldId id="490" r:id="rId5"/>
    <p:sldId id="502" r:id="rId6"/>
    <p:sldId id="400" r:id="rId7"/>
    <p:sldId id="339" r:id="rId8"/>
    <p:sldId id="424" r:id="rId9"/>
    <p:sldId id="425" r:id="rId10"/>
    <p:sldId id="426" r:id="rId11"/>
    <p:sldId id="427" r:id="rId12"/>
    <p:sldId id="429" r:id="rId13"/>
    <p:sldId id="507" r:id="rId14"/>
    <p:sldId id="531" r:id="rId15"/>
    <p:sldId id="508" r:id="rId16"/>
    <p:sldId id="488" r:id="rId17"/>
    <p:sldId id="475" r:id="rId18"/>
    <p:sldId id="358" r:id="rId19"/>
    <p:sldId id="344" r:id="rId20"/>
    <p:sldId id="360" r:id="rId21"/>
    <p:sldId id="362" r:id="rId22"/>
    <p:sldId id="363" r:id="rId23"/>
    <p:sldId id="440" r:id="rId24"/>
    <p:sldId id="510" r:id="rId25"/>
    <p:sldId id="525" r:id="rId26"/>
    <p:sldId id="513" r:id="rId27"/>
    <p:sldId id="511" r:id="rId28"/>
    <p:sldId id="523" r:id="rId29"/>
    <p:sldId id="524" r:id="rId30"/>
    <p:sldId id="512" r:id="rId31"/>
    <p:sldId id="500" r:id="rId32"/>
    <p:sldId id="526" r:id="rId33"/>
    <p:sldId id="527" r:id="rId34"/>
    <p:sldId id="505" r:id="rId35"/>
    <p:sldId id="516" r:id="rId36"/>
    <p:sldId id="515" r:id="rId37"/>
    <p:sldId id="506" r:id="rId38"/>
    <p:sldId id="517" r:id="rId39"/>
    <p:sldId id="519" r:id="rId40"/>
    <p:sldId id="518" r:id="rId41"/>
    <p:sldId id="520" r:id="rId42"/>
    <p:sldId id="522" r:id="rId43"/>
    <p:sldId id="528" r:id="rId44"/>
    <p:sldId id="529" r:id="rId45"/>
    <p:sldId id="530" r:id="rId46"/>
  </p:sldIdLst>
  <p:sldSz cx="9144000" cy="6858000" type="screen4x3"/>
  <p:notesSz cx="7086600" cy="93726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07" charset="0"/>
        <a:ea typeface="ＭＳ Ｐゴシック" pitchFamily="-107" charset="-128"/>
        <a:cs typeface="ＭＳ Ｐゴシック" pitchFamily="-107" charset="-128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07" charset="0"/>
        <a:ea typeface="ＭＳ Ｐゴシック" pitchFamily="-107" charset="-128"/>
        <a:cs typeface="ＭＳ Ｐゴシック" pitchFamily="-107" charset="-128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07" charset="0"/>
        <a:ea typeface="ＭＳ Ｐゴシック" pitchFamily="-107" charset="-128"/>
        <a:cs typeface="ＭＳ Ｐゴシック" pitchFamily="-107" charset="-128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07" charset="0"/>
        <a:ea typeface="ＭＳ Ｐゴシック" pitchFamily="-107" charset="-128"/>
        <a:cs typeface="ＭＳ Ｐゴシック" pitchFamily="-107" charset="-128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07" charset="0"/>
        <a:ea typeface="ＭＳ Ｐゴシック" pitchFamily="-107" charset="-128"/>
        <a:cs typeface="ＭＳ Ｐゴシック" pitchFamily="-107" charset="-128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pitchFamily="-107" charset="0"/>
        <a:ea typeface="ＭＳ Ｐゴシック" pitchFamily="-107" charset="-128"/>
        <a:cs typeface="ＭＳ Ｐゴシック" pitchFamily="-107" charset="-128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pitchFamily="-107" charset="0"/>
        <a:ea typeface="ＭＳ Ｐゴシック" pitchFamily="-107" charset="-128"/>
        <a:cs typeface="ＭＳ Ｐゴシック" pitchFamily="-107" charset="-128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pitchFamily="-107" charset="0"/>
        <a:ea typeface="ＭＳ Ｐゴシック" pitchFamily="-107" charset="-128"/>
        <a:cs typeface="ＭＳ Ｐゴシック" pitchFamily="-107" charset="-128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pitchFamily="-107" charset="0"/>
        <a:ea typeface="ＭＳ Ｐゴシック" pitchFamily="-107" charset="-128"/>
        <a:cs typeface="ＭＳ Ｐゴシック" pitchFamily="-107" charset="-128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notes" clrMode="bw"/>
  <p:clrMru>
    <a:srgbClr val="FFF6C0"/>
    <a:srgbClr val="0004B1"/>
    <a:srgbClr val="996633"/>
    <a:srgbClr val="B20010"/>
    <a:srgbClr val="FF5F93"/>
    <a:srgbClr val="675D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543"/>
    <p:restoredTop sz="96194" autoAdjust="0"/>
  </p:normalViewPr>
  <p:slideViewPr>
    <p:cSldViewPr>
      <p:cViewPr varScale="1">
        <p:scale>
          <a:sx n="106" d="100"/>
          <a:sy n="106" d="100"/>
        </p:scale>
        <p:origin x="1944" y="11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0860" cy="4686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046" tIns="47023" rIns="94046" bIns="47023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-65" charset="0"/>
                <a:ea typeface="ＭＳ Ｐゴシック" pitchFamily="-65" charset="-128"/>
                <a:cs typeface="ＭＳ Ｐゴシック" pitchFamily="-65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14100" y="0"/>
            <a:ext cx="3070860" cy="4686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046" tIns="47023" rIns="94046" bIns="47023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itchFamily="-65" charset="0"/>
                <a:ea typeface="ＭＳ Ｐゴシック" pitchFamily="-65" charset="-128"/>
                <a:cs typeface="ＭＳ Ｐゴシック" pitchFamily="-65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31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00150" y="703263"/>
            <a:ext cx="4686300" cy="35147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8660" y="4451985"/>
            <a:ext cx="5669280" cy="42176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046" tIns="47023" rIns="94046" bIns="4702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902343"/>
            <a:ext cx="3070860" cy="4686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046" tIns="47023" rIns="94046" bIns="47023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-65" charset="0"/>
                <a:ea typeface="ＭＳ Ｐゴシック" pitchFamily="-65" charset="-128"/>
                <a:cs typeface="ＭＳ Ｐゴシック" pitchFamily="-65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14100" y="8902343"/>
            <a:ext cx="3070860" cy="4686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046" tIns="47023" rIns="94046" bIns="47023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itchFamily="-65" charset="0"/>
                <a:ea typeface="ＭＳ Ｐゴシック" pitchFamily="-65" charset="-128"/>
                <a:cs typeface="ＭＳ Ｐゴシック" pitchFamily="-65" charset="-128"/>
              </a:defRPr>
            </a:lvl1pPr>
          </a:lstStyle>
          <a:p>
            <a:pPr>
              <a:defRPr/>
            </a:pPr>
            <a:fld id="{60FD7931-E9E0-EE45-965C-CCA2D1AB7FA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77587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-65" charset="-128"/>
        <a:cs typeface="ＭＳ Ｐゴシック" pitchFamily="-65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0FD7931-E9E0-EE45-965C-CCA2D1AB7FAA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033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0FD7931-E9E0-EE45-965C-CCA2D1AB7FAA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13158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0FD7931-E9E0-EE45-965C-CCA2D1AB7FAA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75318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0FD7931-E9E0-EE45-965C-CCA2D1AB7FAA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26363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208088" y="709613"/>
            <a:ext cx="4670425" cy="3502025"/>
          </a:xfrm>
          <a:ln/>
        </p:spPr>
      </p:sp>
      <p:sp>
        <p:nvSpPr>
          <p:cNvPr id="4301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Times New Roman" pitchFamily="-107" charset="0"/>
              <a:ea typeface="ＭＳ Ｐゴシック" pitchFamily="-107" charset="-128"/>
              <a:cs typeface="ＭＳ Ｐゴシック" pitchFamily="-10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657470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208088" y="709613"/>
            <a:ext cx="4670425" cy="3502025"/>
          </a:xfrm>
          <a:ln/>
        </p:spPr>
      </p:sp>
      <p:sp>
        <p:nvSpPr>
          <p:cNvPr id="4301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Times New Roman" pitchFamily="-107" charset="0"/>
              <a:ea typeface="ＭＳ Ｐゴシック" pitchFamily="-107" charset="-128"/>
              <a:cs typeface="ＭＳ Ｐゴシック" pitchFamily="-10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881398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208088" y="709613"/>
            <a:ext cx="4670425" cy="3502025"/>
          </a:xfrm>
          <a:ln/>
        </p:spPr>
      </p:sp>
      <p:sp>
        <p:nvSpPr>
          <p:cNvPr id="4301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Times New Roman" pitchFamily="-107" charset="0"/>
              <a:ea typeface="ＭＳ Ｐゴシック" pitchFamily="-107" charset="-128"/>
              <a:cs typeface="ＭＳ Ｐゴシック" pitchFamily="-10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19142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0FD7931-E9E0-EE45-965C-CCA2D1AB7FAA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86943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0FD7931-E9E0-EE45-965C-CCA2D1AB7FAA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986444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0FD7931-E9E0-EE45-965C-CCA2D1AB7FAA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15803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208088" y="709613"/>
            <a:ext cx="4670425" cy="3502025"/>
          </a:xfrm>
          <a:ln/>
        </p:spPr>
      </p:sp>
      <p:sp>
        <p:nvSpPr>
          <p:cNvPr id="4301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Times New Roman" pitchFamily="-107" charset="0"/>
              <a:ea typeface="ＭＳ Ｐゴシック" pitchFamily="-107" charset="-128"/>
              <a:cs typeface="ＭＳ Ｐゴシック" pitchFamily="-10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760805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0FD7931-E9E0-EE45-965C-CCA2D1AB7FAA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20702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208088" y="709613"/>
            <a:ext cx="4670425" cy="3502025"/>
          </a:xfrm>
          <a:ln/>
        </p:spPr>
      </p:sp>
      <p:sp>
        <p:nvSpPr>
          <p:cNvPr id="4301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Times New Roman" pitchFamily="-107" charset="0"/>
              <a:ea typeface="ＭＳ Ｐゴシック" pitchFamily="-107" charset="-128"/>
              <a:cs typeface="ＭＳ Ｐゴシック" pitchFamily="-10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5114204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208088" y="709613"/>
            <a:ext cx="4670425" cy="3502025"/>
          </a:xfrm>
          <a:ln/>
        </p:spPr>
      </p:sp>
      <p:sp>
        <p:nvSpPr>
          <p:cNvPr id="4301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Times New Roman" pitchFamily="-107" charset="0"/>
              <a:ea typeface="ＭＳ Ｐゴシック" pitchFamily="-107" charset="-128"/>
              <a:cs typeface="ＭＳ Ｐゴシック" pitchFamily="-10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3678144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208088" y="709613"/>
            <a:ext cx="4670425" cy="3502025"/>
          </a:xfrm>
          <a:ln/>
        </p:spPr>
      </p:sp>
      <p:sp>
        <p:nvSpPr>
          <p:cNvPr id="4301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Times New Roman" pitchFamily="-107" charset="0"/>
              <a:ea typeface="ＭＳ Ｐゴシック" pitchFamily="-107" charset="-128"/>
              <a:cs typeface="ＭＳ Ｐゴシック" pitchFamily="-10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4941779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208088" y="709613"/>
            <a:ext cx="4670425" cy="3502025"/>
          </a:xfrm>
          <a:ln/>
        </p:spPr>
      </p:sp>
      <p:sp>
        <p:nvSpPr>
          <p:cNvPr id="4301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Times New Roman" pitchFamily="-107" charset="0"/>
              <a:ea typeface="ＭＳ Ｐゴシック" pitchFamily="-107" charset="-128"/>
              <a:cs typeface="ＭＳ Ｐゴシック" pitchFamily="-10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3064992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208088" y="709613"/>
            <a:ext cx="4670425" cy="3502025"/>
          </a:xfrm>
          <a:ln/>
        </p:spPr>
      </p:sp>
      <p:sp>
        <p:nvSpPr>
          <p:cNvPr id="4301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Times New Roman" pitchFamily="-107" charset="0"/>
              <a:ea typeface="ＭＳ Ｐゴシック" pitchFamily="-107" charset="-128"/>
              <a:cs typeface="ＭＳ Ｐゴシック" pitchFamily="-10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9480928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208088" y="709613"/>
            <a:ext cx="4670425" cy="3502025"/>
          </a:xfrm>
          <a:ln/>
        </p:spPr>
      </p:sp>
      <p:sp>
        <p:nvSpPr>
          <p:cNvPr id="4301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Times New Roman" pitchFamily="-107" charset="0"/>
              <a:ea typeface="ＭＳ Ｐゴシック" pitchFamily="-107" charset="-128"/>
              <a:cs typeface="ＭＳ Ｐゴシック" pitchFamily="-10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1331505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208088" y="709613"/>
            <a:ext cx="4670425" cy="3502025"/>
          </a:xfrm>
          <a:ln/>
        </p:spPr>
      </p:sp>
      <p:sp>
        <p:nvSpPr>
          <p:cNvPr id="4301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Times New Roman" pitchFamily="-107" charset="0"/>
              <a:ea typeface="ＭＳ Ｐゴシック" pitchFamily="-107" charset="-128"/>
              <a:cs typeface="ＭＳ Ｐゴシック" pitchFamily="-10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2042024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208088" y="709613"/>
            <a:ext cx="4670425" cy="3502025"/>
          </a:xfrm>
          <a:ln/>
        </p:spPr>
      </p:sp>
      <p:sp>
        <p:nvSpPr>
          <p:cNvPr id="4301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Times New Roman" pitchFamily="-107" charset="0"/>
              <a:ea typeface="ＭＳ Ｐゴシック" pitchFamily="-107" charset="-128"/>
              <a:cs typeface="ＭＳ Ｐゴシック" pitchFamily="-10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674241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208088" y="709613"/>
            <a:ext cx="4670425" cy="3502025"/>
          </a:xfrm>
          <a:ln/>
        </p:spPr>
      </p:sp>
      <p:sp>
        <p:nvSpPr>
          <p:cNvPr id="4301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Times New Roman" pitchFamily="-107" charset="0"/>
              <a:ea typeface="ＭＳ Ｐゴシック" pitchFamily="-107" charset="-128"/>
              <a:cs typeface="ＭＳ Ｐゴシック" pitchFamily="-10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3231821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208088" y="709613"/>
            <a:ext cx="4670425" cy="3502025"/>
          </a:xfrm>
          <a:ln/>
        </p:spPr>
      </p:sp>
      <p:sp>
        <p:nvSpPr>
          <p:cNvPr id="4301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Times New Roman" pitchFamily="-107" charset="0"/>
              <a:ea typeface="ＭＳ Ｐゴシック" pitchFamily="-107" charset="-128"/>
              <a:cs typeface="ＭＳ Ｐゴシック" pitchFamily="-10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915641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0FD7931-E9E0-EE45-965C-CCA2D1AB7FAA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35596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208088" y="709613"/>
            <a:ext cx="4670425" cy="3502025"/>
          </a:xfrm>
          <a:ln/>
        </p:spPr>
      </p:sp>
      <p:sp>
        <p:nvSpPr>
          <p:cNvPr id="4301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Times New Roman" pitchFamily="-107" charset="0"/>
              <a:ea typeface="ＭＳ Ｐゴシック" pitchFamily="-107" charset="-128"/>
              <a:cs typeface="ＭＳ Ｐゴシック" pitchFamily="-10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544090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208088" y="709613"/>
            <a:ext cx="4670425" cy="3502025"/>
          </a:xfrm>
          <a:ln/>
        </p:spPr>
      </p:sp>
      <p:sp>
        <p:nvSpPr>
          <p:cNvPr id="4301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Times New Roman" pitchFamily="-107" charset="0"/>
              <a:ea typeface="ＭＳ Ｐゴシック" pitchFamily="-107" charset="-128"/>
              <a:cs typeface="ＭＳ Ｐゴシック" pitchFamily="-10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204310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208088" y="709613"/>
            <a:ext cx="4670425" cy="3502025"/>
          </a:xfrm>
          <a:ln/>
        </p:spPr>
      </p:sp>
      <p:sp>
        <p:nvSpPr>
          <p:cNvPr id="4301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Times New Roman" pitchFamily="-107" charset="0"/>
              <a:ea typeface="ＭＳ Ｐゴシック" pitchFamily="-107" charset="-128"/>
              <a:cs typeface="ＭＳ Ｐゴシック" pitchFamily="-10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4925176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208088" y="709613"/>
            <a:ext cx="4670425" cy="3502025"/>
          </a:xfrm>
          <a:ln/>
        </p:spPr>
      </p:sp>
      <p:sp>
        <p:nvSpPr>
          <p:cNvPr id="4301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Times New Roman" pitchFamily="-107" charset="0"/>
              <a:ea typeface="ＭＳ Ｐゴシック" pitchFamily="-107" charset="-128"/>
              <a:cs typeface="ＭＳ Ｐゴシック" pitchFamily="-10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82746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208088" y="709613"/>
            <a:ext cx="4670425" cy="3502025"/>
          </a:xfrm>
          <a:ln/>
        </p:spPr>
      </p:sp>
      <p:sp>
        <p:nvSpPr>
          <p:cNvPr id="4301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Times New Roman" pitchFamily="-107" charset="0"/>
              <a:ea typeface="ＭＳ Ｐゴシック" pitchFamily="-107" charset="-128"/>
              <a:cs typeface="ＭＳ Ｐゴシック" pitchFamily="-10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8203468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208088" y="709613"/>
            <a:ext cx="4670425" cy="3502025"/>
          </a:xfrm>
          <a:ln/>
        </p:spPr>
      </p:sp>
      <p:sp>
        <p:nvSpPr>
          <p:cNvPr id="4301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Times New Roman" pitchFamily="-107" charset="0"/>
              <a:ea typeface="ＭＳ Ｐゴシック" pitchFamily="-107" charset="-128"/>
              <a:cs typeface="ＭＳ Ｐゴシック" pitchFamily="-10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5002654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208088" y="709613"/>
            <a:ext cx="4670425" cy="3502025"/>
          </a:xfrm>
          <a:ln/>
        </p:spPr>
      </p:sp>
      <p:sp>
        <p:nvSpPr>
          <p:cNvPr id="4301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Times New Roman" pitchFamily="-107" charset="0"/>
              <a:ea typeface="ＭＳ Ｐゴシック" pitchFamily="-107" charset="-128"/>
              <a:cs typeface="ＭＳ Ｐゴシック" pitchFamily="-10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2781651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208088" y="709613"/>
            <a:ext cx="4670425" cy="3502025"/>
          </a:xfrm>
          <a:ln/>
        </p:spPr>
      </p:sp>
      <p:sp>
        <p:nvSpPr>
          <p:cNvPr id="4301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Times New Roman" pitchFamily="-107" charset="0"/>
              <a:ea typeface="ＭＳ Ｐゴシック" pitchFamily="-107" charset="-128"/>
              <a:cs typeface="ＭＳ Ｐゴシック" pitchFamily="-10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697730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208088" y="709613"/>
            <a:ext cx="4670425" cy="3502025"/>
          </a:xfrm>
          <a:ln/>
        </p:spPr>
      </p:sp>
      <p:sp>
        <p:nvSpPr>
          <p:cNvPr id="4301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Times New Roman" pitchFamily="-107" charset="0"/>
              <a:ea typeface="ＭＳ Ｐゴシック" pitchFamily="-107" charset="-128"/>
              <a:cs typeface="ＭＳ Ｐゴシック" pitchFamily="-10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7395576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208088" y="709613"/>
            <a:ext cx="4670425" cy="3502025"/>
          </a:xfrm>
          <a:ln/>
        </p:spPr>
      </p:sp>
      <p:sp>
        <p:nvSpPr>
          <p:cNvPr id="4301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Times New Roman" pitchFamily="-107" charset="0"/>
              <a:ea typeface="ＭＳ Ｐゴシック" pitchFamily="-107" charset="-128"/>
              <a:cs typeface="ＭＳ Ｐゴシック" pitchFamily="-10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591046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0FD7931-E9E0-EE45-965C-CCA2D1AB7FAA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305147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208088" y="709613"/>
            <a:ext cx="4670425" cy="3502025"/>
          </a:xfrm>
          <a:ln/>
        </p:spPr>
      </p:sp>
      <p:sp>
        <p:nvSpPr>
          <p:cNvPr id="4301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Times New Roman" pitchFamily="-107" charset="0"/>
              <a:ea typeface="ＭＳ Ｐゴシック" pitchFamily="-107" charset="-128"/>
              <a:cs typeface="ＭＳ Ｐゴシック" pitchFamily="-10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3608558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208088" y="709613"/>
            <a:ext cx="4670425" cy="3502025"/>
          </a:xfrm>
          <a:ln/>
        </p:spPr>
      </p:sp>
      <p:sp>
        <p:nvSpPr>
          <p:cNvPr id="4301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Times New Roman" pitchFamily="-107" charset="0"/>
              <a:ea typeface="ＭＳ Ｐゴシック" pitchFamily="-107" charset="-128"/>
              <a:cs typeface="ＭＳ Ｐゴシック" pitchFamily="-10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9788654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208088" y="709613"/>
            <a:ext cx="4670425" cy="3502025"/>
          </a:xfrm>
          <a:ln/>
        </p:spPr>
      </p:sp>
      <p:sp>
        <p:nvSpPr>
          <p:cNvPr id="4301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Times New Roman" pitchFamily="-107" charset="0"/>
              <a:ea typeface="ＭＳ Ｐゴシック" pitchFamily="-107" charset="-128"/>
              <a:cs typeface="ＭＳ Ｐゴシック" pitchFamily="-10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4477003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0FD7931-E9E0-EE45-965C-CCA2D1AB7FAA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047400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0FD7931-E9E0-EE45-965C-CCA2D1AB7FAA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86064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0FD7931-E9E0-EE45-965C-CCA2D1AB7FAA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72704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208088" y="709613"/>
            <a:ext cx="4670425" cy="3502025"/>
          </a:xfrm>
          <a:ln/>
        </p:spPr>
      </p:sp>
      <p:sp>
        <p:nvSpPr>
          <p:cNvPr id="4301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Times New Roman" pitchFamily="-107" charset="0"/>
              <a:ea typeface="ＭＳ Ｐゴシック" pitchFamily="-107" charset="-128"/>
              <a:cs typeface="ＭＳ Ｐゴシック" pitchFamily="-10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676444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0FD7931-E9E0-EE45-965C-CCA2D1AB7FAA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73808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0FD7931-E9E0-EE45-965C-CCA2D1AB7FAA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94640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0FD7931-E9E0-EE45-965C-CCA2D1AB7FAA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58494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 sz="4000"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 sz="1600">
                <a:latin typeface="Andy" pitchFamily="66" charset="0"/>
              </a:defRPr>
            </a:lvl1pPr>
          </a:lstStyle>
          <a:p>
            <a:pPr>
              <a:defRPr/>
            </a:pPr>
            <a:fld id="{CE002DD3-44B3-E043-8073-7071B1A1F5AF}" type="datetime1">
              <a:rPr lang="en-US"/>
              <a:pPr>
                <a:defRPr/>
              </a:pPr>
              <a:t>8/23/2024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pPr>
              <a:defRPr/>
            </a:pPr>
            <a:r>
              <a:rPr lang="en-US"/>
              <a:t>copyright 2006 www.brainybetty.com ALL RIGHTS RESERVED.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pPr>
              <a:defRPr/>
            </a:pPr>
            <a:fld id="{D94EEBF1-D492-5D4E-B4C7-FFDB52E73C4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0" y="6613525"/>
            <a:ext cx="2133600" cy="2444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B66E985-090B-6C48-8DB4-76C82638A6F4}" type="datetime1">
              <a:rPr lang="en-US"/>
              <a:pPr>
                <a:defRPr/>
              </a:pPr>
              <a:t>8/23/2024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2209800" y="6629400"/>
            <a:ext cx="5105400" cy="2286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copyright 2006 www.brainybetty.com ALL RIGHTS RESERVED.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010400" y="6613525"/>
            <a:ext cx="2133600" cy="2444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6A83AFB-4E21-AB42-935B-59C69F13A34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0" y="6613525"/>
            <a:ext cx="2133600" cy="2444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8989CF-C801-A649-B516-0134DA3FC0F9}" type="datetime1">
              <a:rPr lang="en-US"/>
              <a:pPr>
                <a:defRPr/>
              </a:pPr>
              <a:t>8/23/2024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2209800" y="6629400"/>
            <a:ext cx="5105400" cy="2286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copyright 2006 www.brainybetty.com ALL RIGHTS RESERVED.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010400" y="6613525"/>
            <a:ext cx="2133600" cy="2444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73B1015-0774-B14D-BAF7-16876F89ADC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0" y="6613525"/>
            <a:ext cx="2133600" cy="2444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69CC65A-4FA3-8646-8274-F3C12B40CDAF}" type="datetime1">
              <a:rPr lang="en-US"/>
              <a:pPr>
                <a:defRPr/>
              </a:pPr>
              <a:t>8/23/2024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2209800" y="6629400"/>
            <a:ext cx="5105400" cy="2286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copyright 2006 www.brainybetty.com ALL RIGHTS RESERVED.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010400" y="6613525"/>
            <a:ext cx="2133600" cy="2444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35515CD-E145-9444-9AFA-3DD181D03A7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0" y="6613525"/>
            <a:ext cx="2133600" cy="2444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C0CA9D5-6AA8-F44A-B222-32C1BF02F703}" type="datetime1">
              <a:rPr lang="en-US"/>
              <a:pPr>
                <a:defRPr/>
              </a:pPr>
              <a:t>8/23/2024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2209800" y="6629400"/>
            <a:ext cx="5105400" cy="2286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copyright 2006 www.brainybetty.com ALL RIGHTS RESERVED.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010400" y="6613525"/>
            <a:ext cx="2133600" cy="2444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F13C3FE-FE20-B741-B68E-F2CA2E2ACEB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>
          <a:xfrm>
            <a:off x="0" y="6613525"/>
            <a:ext cx="2133600" cy="2444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508DA3F-1471-6C49-8EA1-2A24BF4E1132}" type="datetime1">
              <a:rPr lang="en-US"/>
              <a:pPr>
                <a:defRPr/>
              </a:pPr>
              <a:t>8/23/2024</a:t>
            </a:fld>
            <a:endParaRPr lang="en-US"/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>
          <a:xfrm>
            <a:off x="2209800" y="6629400"/>
            <a:ext cx="5105400" cy="2286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copyright 2006 www.brainybetty.com ALL RIGHTS RESERVED.</a:t>
            </a:r>
          </a:p>
        </p:txBody>
      </p:sp>
      <p:sp>
        <p:nvSpPr>
          <p:cNvPr id="7" name="Slide Number Placeholder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010400" y="6613525"/>
            <a:ext cx="2133600" cy="2444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49A4420-44DD-8C4C-BEA4-D8518BDC773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0" y="6613525"/>
            <a:ext cx="2133600" cy="2444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A2127A7-A251-DA48-AB66-517640038D30}" type="datetime1">
              <a:rPr lang="en-US"/>
              <a:pPr>
                <a:defRPr/>
              </a:pPr>
              <a:t>8/23/2024</a:t>
            </a:fld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2209800" y="6629400"/>
            <a:ext cx="5105400" cy="2286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copyright 2006 www.brainybetty.com ALL RIGHTS RESERVED.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010400" y="6613525"/>
            <a:ext cx="2133600" cy="2444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84BA869-0F35-D542-B1E9-3EB87304C08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0" y="6613525"/>
            <a:ext cx="2133600" cy="2444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99D3365-16F4-3A46-90A4-D556C2147511}" type="datetime1">
              <a:rPr lang="en-US"/>
              <a:pPr>
                <a:defRPr/>
              </a:pPr>
              <a:t>8/23/2024</a:t>
            </a:fld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2209800" y="6629400"/>
            <a:ext cx="5105400" cy="2286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copyright 2006 www.brainybetty.com ALL RIGHTS RESERVED.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010400" y="6613525"/>
            <a:ext cx="2133600" cy="2444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902E2BC-4F89-5F45-86B4-40B9E08987D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0" y="6613525"/>
            <a:ext cx="2133600" cy="2444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595A59E-BF85-7B46-9429-DAEAAD4BB9BF}" type="datetime1">
              <a:rPr lang="en-US"/>
              <a:pPr>
                <a:defRPr/>
              </a:pPr>
              <a:t>8/23/2024</a:t>
            </a:fld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2209800" y="6629400"/>
            <a:ext cx="5105400" cy="2286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copyright 2006 www.brainybetty.com ALL RIGHTS RESERVED.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010400" y="6613525"/>
            <a:ext cx="2133600" cy="2444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F2A88C2-1F8F-FF4A-8843-96263C639C3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>
          <a:xfrm>
            <a:off x="0" y="6613525"/>
            <a:ext cx="2133600" cy="2444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8DDBA84-3CB6-504F-9945-4273AF47D40B}" type="datetime1">
              <a:rPr lang="en-US"/>
              <a:pPr>
                <a:defRPr/>
              </a:pPr>
              <a:t>8/23/2024</a:t>
            </a:fld>
            <a:endParaRPr lang="en-US"/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>
          <a:xfrm>
            <a:off x="2209800" y="6629400"/>
            <a:ext cx="5105400" cy="2286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copyright 2006 www.brainybetty.com ALL RIGHTS RESERVED.</a:t>
            </a:r>
          </a:p>
        </p:txBody>
      </p:sp>
      <p:sp>
        <p:nvSpPr>
          <p:cNvPr id="7" name="Slide Number Placeholder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010400" y="6613525"/>
            <a:ext cx="2133600" cy="2444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5BED148-429D-7547-AA96-50C2639E4A4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>
          <a:xfrm>
            <a:off x="0" y="6613525"/>
            <a:ext cx="2133600" cy="2444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D2F4A27-93DC-564D-BB94-86366443385C}" type="datetime1">
              <a:rPr lang="en-US"/>
              <a:pPr>
                <a:defRPr/>
              </a:pPr>
              <a:t>8/23/2024</a:t>
            </a:fld>
            <a:endParaRPr lang="en-US"/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>
          <a:xfrm>
            <a:off x="2209800" y="6629400"/>
            <a:ext cx="5105400" cy="2286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copyright 2006 www.brainybetty.com ALL RIGHTS RESERVED.</a:t>
            </a:r>
          </a:p>
        </p:txBody>
      </p:sp>
      <p:sp>
        <p:nvSpPr>
          <p:cNvPr id="7" name="Slide Number Placeholder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010400" y="6613525"/>
            <a:ext cx="2133600" cy="2444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892A9AF-3137-0843-9A8A-7CD27B41490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6" Type="http://schemas.openxmlformats.org/officeDocument/2006/relationships/hyperlink" Target="http://www.neeley.tcu.edu/" TargetMode="Externa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2" descr="dividerthingy1"/>
          <p:cNvPicPr>
            <a:picLocks noChangeAspect="1" noChangeArrowheads="1"/>
          </p:cNvPicPr>
          <p:nvPr userDrawn="1"/>
        </p:nvPicPr>
        <p:blipFill>
          <a:blip r:embed="rId14" cstate="print"/>
          <a:srcRect b="52603"/>
          <a:stretch>
            <a:fillRect/>
          </a:stretch>
        </p:blipFill>
        <p:spPr bwMode="auto">
          <a:xfrm>
            <a:off x="533400" y="1"/>
            <a:ext cx="8610600" cy="4571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10" descr="dividerthingy1"/>
          <p:cNvPicPr>
            <a:picLocks noChangeAspect="1" noChangeArrowheads="1"/>
          </p:cNvPicPr>
          <p:nvPr userDrawn="1"/>
        </p:nvPicPr>
        <p:blipFill>
          <a:blip r:embed="rId15" cstate="print"/>
          <a:srcRect t="52603"/>
          <a:stretch>
            <a:fillRect/>
          </a:stretch>
        </p:blipFill>
        <p:spPr bwMode="auto">
          <a:xfrm>
            <a:off x="533400" y="6400800"/>
            <a:ext cx="8610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11" descr="neeley_logo">
            <a:hlinkClick r:id="rId16"/>
          </p:cNvPr>
          <p:cNvPicPr>
            <a:picLocks noChangeAspect="1" noChangeArrowheads="1"/>
          </p:cNvPicPr>
          <p:nvPr userDrawn="1"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5562600" y="6400800"/>
            <a:ext cx="3581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Slide Number Placeholder 6"/>
          <p:cNvSpPr txBox="1">
            <a:spLocks noGrp="1"/>
          </p:cNvSpPr>
          <p:nvPr userDrawn="1"/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</p:spPr>
        <p:txBody>
          <a:bodyPr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fld id="{ADB5A981-F0B8-4220-9306-B32AF17E7C21}" type="slidenum">
              <a:rPr lang="en-US"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rPr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chemeClr val="tx1">
                  <a:tint val="75000"/>
                </a:schemeClr>
              </a:solidFill>
              <a:latin typeface="+mn-lt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37" r:id="rId1"/>
    <p:sldLayoutId id="2147483827" r:id="rId2"/>
    <p:sldLayoutId id="2147483828" r:id="rId3"/>
    <p:sldLayoutId id="2147483829" r:id="rId4"/>
    <p:sldLayoutId id="2147483830" r:id="rId5"/>
    <p:sldLayoutId id="2147483831" r:id="rId6"/>
    <p:sldLayoutId id="2147483832" r:id="rId7"/>
    <p:sldLayoutId id="2147483833" r:id="rId8"/>
    <p:sldLayoutId id="2147483834" r:id="rId9"/>
    <p:sldLayoutId id="2147483835" r:id="rId10"/>
    <p:sldLayoutId id="2147483836" r:id="rId11"/>
  </p:sldLayoutIdLst>
  <p:transition spd="med"/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800">
          <a:solidFill>
            <a:schemeClr val="tx2"/>
          </a:solidFill>
          <a:latin typeface="+mj-lt"/>
          <a:ea typeface="ＭＳ Ｐゴシック" pitchFamily="-65" charset="-128"/>
          <a:cs typeface="ＭＳ Ｐゴシック" pitchFamily="-65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800">
          <a:solidFill>
            <a:schemeClr val="tx2"/>
          </a:solidFill>
          <a:latin typeface="Andy" pitchFamily="66" charset="0"/>
          <a:ea typeface="ＭＳ Ｐゴシック" pitchFamily="-65" charset="-128"/>
          <a:cs typeface="ＭＳ Ｐゴシック" pitchFamily="-65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800">
          <a:solidFill>
            <a:schemeClr val="tx2"/>
          </a:solidFill>
          <a:latin typeface="Andy" pitchFamily="66" charset="0"/>
          <a:ea typeface="ＭＳ Ｐゴシック" pitchFamily="-65" charset="-128"/>
          <a:cs typeface="ＭＳ Ｐゴシック" pitchFamily="-65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800">
          <a:solidFill>
            <a:schemeClr val="tx2"/>
          </a:solidFill>
          <a:latin typeface="Andy" pitchFamily="66" charset="0"/>
          <a:ea typeface="ＭＳ Ｐゴシック" pitchFamily="-65" charset="-128"/>
          <a:cs typeface="ＭＳ Ｐゴシック" pitchFamily="-65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800">
          <a:solidFill>
            <a:schemeClr val="tx2"/>
          </a:solidFill>
          <a:latin typeface="Andy" pitchFamily="66" charset="0"/>
          <a:ea typeface="ＭＳ Ｐゴシック" pitchFamily="-65" charset="-128"/>
          <a:cs typeface="ＭＳ Ｐゴシック" pitchFamily="-65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800">
          <a:solidFill>
            <a:schemeClr val="tx2"/>
          </a:solidFill>
          <a:latin typeface="Andy" pitchFamily="66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800">
          <a:solidFill>
            <a:schemeClr val="tx2"/>
          </a:solidFill>
          <a:latin typeface="Andy" pitchFamily="66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800">
          <a:solidFill>
            <a:schemeClr val="tx2"/>
          </a:solidFill>
          <a:latin typeface="Andy" pitchFamily="66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800">
          <a:solidFill>
            <a:schemeClr val="tx2"/>
          </a:solidFill>
          <a:latin typeface="Andy" pitchFamily="66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600">
          <a:solidFill>
            <a:schemeClr val="tx1"/>
          </a:solidFill>
          <a:latin typeface="+mn-lt"/>
          <a:ea typeface="ＭＳ Ｐゴシック" pitchFamily="-65" charset="-128"/>
          <a:cs typeface="ＭＳ Ｐゴシック" pitchFamily="-65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3200">
          <a:solidFill>
            <a:schemeClr val="tx1"/>
          </a:solidFill>
          <a:latin typeface="+mn-lt"/>
          <a:ea typeface="ＭＳ Ｐゴシック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800">
          <a:solidFill>
            <a:schemeClr val="tx1"/>
          </a:solidFill>
          <a:latin typeface="+mn-lt"/>
          <a:ea typeface="ＭＳ Ｐゴシック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400">
          <a:solidFill>
            <a:schemeClr val="tx1"/>
          </a:solidFill>
          <a:latin typeface="+mn-lt"/>
          <a:ea typeface="ＭＳ Ｐゴシック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400">
          <a:solidFill>
            <a:schemeClr val="tx1"/>
          </a:solidFill>
          <a:latin typeface="+mn-lt"/>
          <a:ea typeface="ＭＳ Ｐゴシック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400">
          <a:solidFill>
            <a:schemeClr val="tx1"/>
          </a:solidFill>
          <a:latin typeface="+mn-lt"/>
          <a:ea typeface="ＭＳ Ｐゴシック" charset="-128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400">
          <a:solidFill>
            <a:schemeClr val="tx1"/>
          </a:solidFill>
          <a:latin typeface="+mn-lt"/>
          <a:ea typeface="ＭＳ Ｐゴシック" charset="-128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400">
          <a:solidFill>
            <a:schemeClr val="tx1"/>
          </a:solidFill>
          <a:latin typeface="+mn-lt"/>
          <a:ea typeface="ＭＳ Ｐゴシック" charset="-128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4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jpg"/><Relationship Id="rId4" Type="http://schemas.openxmlformats.org/officeDocument/2006/relationships/image" Target="../media/image6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5" Type="http://schemas.microsoft.com/office/2007/relationships/hdphoto" Target="../media/hdphoto1.wdp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7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hyperlink" Target="https://www.finviz.com/map.ashx?t=sec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3.JP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hyperlink" Target="http://www.gapminder.org/" TargetMode="External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1.JPG"/><Relationship Id="rId4" Type="http://schemas.openxmlformats.org/officeDocument/2006/relationships/image" Target="../media/image70.JP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7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png"/><Relationship Id="rId5" Type="http://schemas.openxmlformats.org/officeDocument/2006/relationships/image" Target="../media/image20.jpeg"/><Relationship Id="rId4" Type="http://schemas.openxmlformats.org/officeDocument/2006/relationships/image" Target="../media/image19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209800" y="457200"/>
            <a:ext cx="6327775" cy="1114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3d extrusionH="57150">
              <a:bevelT w="38100" h="38100"/>
            </a:sp3d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5400">
                <a:solidFill>
                  <a:schemeClr val="tx2"/>
                </a:solidFill>
                <a:latin typeface="+mj-lt"/>
                <a:ea typeface="ＭＳ Ｐゴシック" pitchFamily="-65" charset="-128"/>
                <a:cs typeface="ＭＳ Ｐゴシック" pitchFamily="-65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800">
                <a:solidFill>
                  <a:schemeClr val="tx2"/>
                </a:solidFill>
                <a:latin typeface="Andy" pitchFamily="66" charset="0"/>
                <a:ea typeface="ＭＳ Ｐゴシック" pitchFamily="-65" charset="-128"/>
                <a:cs typeface="ＭＳ Ｐゴシック" pitchFamily="-65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800">
                <a:solidFill>
                  <a:schemeClr val="tx2"/>
                </a:solidFill>
                <a:latin typeface="Andy" pitchFamily="66" charset="0"/>
                <a:ea typeface="ＭＳ Ｐゴシック" pitchFamily="-65" charset="-128"/>
                <a:cs typeface="ＭＳ Ｐゴシック" pitchFamily="-65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800">
                <a:solidFill>
                  <a:schemeClr val="tx2"/>
                </a:solidFill>
                <a:latin typeface="Andy" pitchFamily="66" charset="0"/>
                <a:ea typeface="ＭＳ Ｐゴシック" pitchFamily="-65" charset="-128"/>
                <a:cs typeface="ＭＳ Ｐゴシック" pitchFamily="-65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800">
                <a:solidFill>
                  <a:schemeClr val="tx2"/>
                </a:solidFill>
                <a:latin typeface="Andy" pitchFamily="66" charset="0"/>
                <a:ea typeface="ＭＳ Ｐゴシック" pitchFamily="-65" charset="-128"/>
                <a:cs typeface="ＭＳ Ｐゴシック" pitchFamily="-65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tx2"/>
                </a:solidFill>
                <a:latin typeface="Andy" pitchFamily="66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tx2"/>
                </a:solidFill>
                <a:latin typeface="Andy" pitchFamily="66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tx2"/>
                </a:solidFill>
                <a:latin typeface="Andy" pitchFamily="66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tx2"/>
                </a:solidFill>
                <a:latin typeface="Andy" pitchFamily="66" charset="0"/>
              </a:defRPr>
            </a:lvl9pPr>
          </a:lstStyle>
          <a:p>
            <a:r>
              <a:rPr lang="en-US" sz="2800" b="1" dirty="0">
                <a:solidFill>
                  <a:srgbClr val="7030A0"/>
                </a:solidFill>
                <a:latin typeface="Arial" charset="0"/>
                <a:ea typeface="Arial" charset="0"/>
                <a:cs typeface="Arial" charset="0"/>
              </a:rPr>
              <a:t>Visualizing and Exploring Data</a:t>
            </a:r>
          </a:p>
          <a:p>
            <a:r>
              <a:rPr lang="en-US" sz="2800" b="1" dirty="0">
                <a:solidFill>
                  <a:srgbClr val="7030A0"/>
                </a:solidFill>
                <a:latin typeface="Arial" charset="0"/>
                <a:ea typeface="Arial" charset="0"/>
                <a:cs typeface="Arial" charset="0"/>
              </a:rPr>
              <a:t>Business Intelligence with Tableau</a:t>
            </a:r>
          </a:p>
        </p:txBody>
      </p:sp>
      <p:pic>
        <p:nvPicPr>
          <p:cNvPr id="6" name="Picture 5" descr="neeley_logo_hex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5747368"/>
            <a:ext cx="4343400" cy="65343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581400" y="5747368"/>
            <a:ext cx="3018775" cy="369332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TopLeft"/>
              <a:lightRig rig="threePt" dir="t"/>
            </a:scene3d>
            <a:sp3d extrusionH="57150">
              <a:bevelT w="38100" h="38100"/>
              <a:bevelB w="38100" h="38100"/>
            </a:sp3d>
          </a:bodyPr>
          <a:lstStyle/>
          <a:p>
            <a:r>
              <a:rPr lang="en-US" b="1" dirty="0">
                <a:solidFill>
                  <a:srgbClr val="310081"/>
                </a:solidFill>
                <a:latin typeface="Arial"/>
              </a:rPr>
              <a:t>Neeley Graduate Program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62000" y="5345668"/>
            <a:ext cx="2433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/>
                <a:cs typeface="Arial"/>
              </a:rPr>
              <a:t>Business Analytics </a:t>
            </a:r>
            <a:endParaRPr lang="en-US" sz="1800" b="1" dirty="0">
              <a:latin typeface="Arial"/>
              <a:cs typeface="Arial"/>
            </a:endParaRPr>
          </a:p>
        </p:txBody>
      </p:sp>
      <p:pic>
        <p:nvPicPr>
          <p:cNvPr id="9" name="Picture 8" descr="Unknown.jpe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800" y="5613850"/>
            <a:ext cx="1013302" cy="749300"/>
          </a:xfrm>
          <a:prstGeom prst="rect">
            <a:avLst/>
          </a:prstGeom>
        </p:spPr>
      </p:pic>
      <p:pic>
        <p:nvPicPr>
          <p:cNvPr id="10" name="Picture 9" descr="analytics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1520927"/>
            <a:ext cx="518160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888034"/>
      </p:ext>
    </p:extLst>
  </p:cSld>
  <p:clrMapOvr>
    <a:masterClrMapping/>
  </p:clrMapOvr>
  <mc:AlternateContent xmlns:mc="http://schemas.openxmlformats.org/markup-compatibility/2006">
    <mc:Choice xmlns:mp="http://schemas.microsoft.com/office/mac/powerpoint/2008/main" xmlns="" Requires="mp">
      <p:transition spd="med">
        <p14:prism xmlns:p14="http://schemas.microsoft.com/office/powerpoint/2010/main"/>
      </p:transition>
    </mc:Choice>
    <mc:Fallback>
      <p:transition spd="med">
        <p:cover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685800" y="384175"/>
            <a:ext cx="7772400" cy="684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3d extrusionH="57150">
              <a:bevelT w="38100" h="38100"/>
            </a:sp3d>
          </a:bodyPr>
          <a:lstStyle>
            <a:lvl1pPr algn="ctr" eaLnBrk="0" hangingPunct="0">
              <a:defRPr sz="3200" b="1">
                <a:solidFill>
                  <a:srgbClr val="7030A0"/>
                </a:solidFill>
                <a:latin typeface="+mj-lt"/>
                <a:ea typeface="+mj-ea"/>
                <a:cs typeface="+mj-cs"/>
              </a:defRPr>
            </a:lvl1pPr>
            <a:lvl2pPr algn="ctr" eaLnBrk="0" hangingPunct="0">
              <a:defRPr sz="4800">
                <a:solidFill>
                  <a:schemeClr val="tx2"/>
                </a:solidFill>
                <a:latin typeface="Andy" pitchFamily="66" charset="0"/>
                <a:ea typeface="ＭＳ Ｐゴシック" pitchFamily="-65" charset="-128"/>
                <a:cs typeface="ＭＳ Ｐゴシック" pitchFamily="-65" charset="-128"/>
              </a:defRPr>
            </a:lvl2pPr>
            <a:lvl3pPr algn="ctr" eaLnBrk="0" hangingPunct="0">
              <a:defRPr sz="4800">
                <a:solidFill>
                  <a:schemeClr val="tx2"/>
                </a:solidFill>
                <a:latin typeface="Andy" pitchFamily="66" charset="0"/>
                <a:ea typeface="ＭＳ Ｐゴシック" pitchFamily="-65" charset="-128"/>
                <a:cs typeface="ＭＳ Ｐゴシック" pitchFamily="-65" charset="-128"/>
              </a:defRPr>
            </a:lvl3pPr>
            <a:lvl4pPr algn="ctr" eaLnBrk="0" hangingPunct="0">
              <a:defRPr sz="4800">
                <a:solidFill>
                  <a:schemeClr val="tx2"/>
                </a:solidFill>
                <a:latin typeface="Andy" pitchFamily="66" charset="0"/>
                <a:ea typeface="ＭＳ Ｐゴシック" pitchFamily="-65" charset="-128"/>
                <a:cs typeface="ＭＳ Ｐゴシック" pitchFamily="-65" charset="-128"/>
              </a:defRPr>
            </a:lvl4pPr>
            <a:lvl5pPr algn="ctr" eaLnBrk="0" hangingPunct="0">
              <a:defRPr sz="4800">
                <a:solidFill>
                  <a:schemeClr val="tx2"/>
                </a:solidFill>
                <a:latin typeface="Andy" pitchFamily="66" charset="0"/>
                <a:ea typeface="ＭＳ Ｐゴシック" pitchFamily="-65" charset="-128"/>
                <a:cs typeface="ＭＳ Ｐゴシック" pitchFamily="-65" charset="-128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tx2"/>
                </a:solidFill>
                <a:latin typeface="Andy" pitchFamily="66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tx2"/>
                </a:solidFill>
                <a:latin typeface="Andy" pitchFamily="66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tx2"/>
                </a:solidFill>
                <a:latin typeface="Andy" pitchFamily="66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tx2"/>
                </a:solidFill>
                <a:latin typeface="Andy" pitchFamily="66" charset="0"/>
              </a:defRPr>
            </a:lvl9pPr>
          </a:lstStyle>
          <a:p>
            <a:r>
              <a:rPr lang="en-US" dirty="0"/>
              <a:t>Mini Workshop 3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38201" y="1143000"/>
            <a:ext cx="76962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Download the file, Salary.xlsx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Age and Salary data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What kind of data is this?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What would be an appropriate way/chart to visualize this data?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How would you summarize the data overall?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What is the data telling us regarding ages and salaries?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Create some useful charts/visualizations.</a:t>
            </a:r>
          </a:p>
          <a:p>
            <a:endParaRPr lang="en-US" sz="2000" dirty="0"/>
          </a:p>
          <a:p>
            <a:pPr marL="342900" indent="-342900">
              <a:buFont typeface="Arial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411784088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685800" y="384175"/>
            <a:ext cx="7772400" cy="684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3d extrusionH="57150">
              <a:bevelT w="38100" h="38100"/>
            </a:sp3d>
          </a:bodyPr>
          <a:lstStyle>
            <a:lvl1pPr algn="ctr" eaLnBrk="0" hangingPunct="0">
              <a:defRPr sz="3200" b="1">
                <a:solidFill>
                  <a:srgbClr val="7030A0"/>
                </a:solidFill>
                <a:latin typeface="+mj-lt"/>
                <a:ea typeface="+mj-ea"/>
                <a:cs typeface="+mj-cs"/>
              </a:defRPr>
            </a:lvl1pPr>
            <a:lvl2pPr algn="ctr" eaLnBrk="0" hangingPunct="0">
              <a:defRPr sz="4800">
                <a:solidFill>
                  <a:schemeClr val="tx2"/>
                </a:solidFill>
                <a:latin typeface="Andy" pitchFamily="66" charset="0"/>
                <a:ea typeface="ＭＳ Ｐゴシック" pitchFamily="-65" charset="-128"/>
                <a:cs typeface="ＭＳ Ｐゴシック" pitchFamily="-65" charset="-128"/>
              </a:defRPr>
            </a:lvl2pPr>
            <a:lvl3pPr algn="ctr" eaLnBrk="0" hangingPunct="0">
              <a:defRPr sz="4800">
                <a:solidFill>
                  <a:schemeClr val="tx2"/>
                </a:solidFill>
                <a:latin typeface="Andy" pitchFamily="66" charset="0"/>
                <a:ea typeface="ＭＳ Ｐゴシック" pitchFamily="-65" charset="-128"/>
                <a:cs typeface="ＭＳ Ｐゴシック" pitchFamily="-65" charset="-128"/>
              </a:defRPr>
            </a:lvl3pPr>
            <a:lvl4pPr algn="ctr" eaLnBrk="0" hangingPunct="0">
              <a:defRPr sz="4800">
                <a:solidFill>
                  <a:schemeClr val="tx2"/>
                </a:solidFill>
                <a:latin typeface="Andy" pitchFamily="66" charset="0"/>
                <a:ea typeface="ＭＳ Ｐゴシック" pitchFamily="-65" charset="-128"/>
                <a:cs typeface="ＭＳ Ｐゴシック" pitchFamily="-65" charset="-128"/>
              </a:defRPr>
            </a:lvl4pPr>
            <a:lvl5pPr algn="ctr" eaLnBrk="0" hangingPunct="0">
              <a:defRPr sz="4800">
                <a:solidFill>
                  <a:schemeClr val="tx2"/>
                </a:solidFill>
                <a:latin typeface="Andy" pitchFamily="66" charset="0"/>
                <a:ea typeface="ＭＳ Ｐゴシック" pitchFamily="-65" charset="-128"/>
                <a:cs typeface="ＭＳ Ｐゴシック" pitchFamily="-65" charset="-128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tx2"/>
                </a:solidFill>
                <a:latin typeface="Andy" pitchFamily="66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tx2"/>
                </a:solidFill>
                <a:latin typeface="Andy" pitchFamily="66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tx2"/>
                </a:solidFill>
                <a:latin typeface="Andy" pitchFamily="66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tx2"/>
                </a:solidFill>
                <a:latin typeface="Andy" pitchFamily="66" charset="0"/>
              </a:defRPr>
            </a:lvl9pPr>
          </a:lstStyle>
          <a:p>
            <a:r>
              <a:rPr lang="en-US" dirty="0"/>
              <a:t>Mini Workshop 4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38201" y="1143000"/>
            <a:ext cx="76962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Use the Google </a:t>
            </a:r>
            <a:r>
              <a:rPr lang="en-US" sz="2000" dirty="0" err="1"/>
              <a:t>Colab</a:t>
            </a:r>
            <a:r>
              <a:rPr lang="en-US" sz="2000" dirty="0"/>
              <a:t> link to download TSLA monthly data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5 years of monthly returns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What kind of data is this?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What would be an appropriate way/chart to visualize this data?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How would you summarize the data overall?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Create a useful charts/visualizations.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What is the Beta of this equity?  How reliable is this metric?</a:t>
            </a:r>
          </a:p>
          <a:p>
            <a:endParaRPr lang="en-US" sz="2000" dirty="0"/>
          </a:p>
          <a:p>
            <a:pPr marL="342900" indent="-342900">
              <a:buFont typeface="Arial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702310363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685800" y="384175"/>
            <a:ext cx="7772400" cy="684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3d extrusionH="57150">
              <a:bevelT w="38100" h="38100"/>
            </a:sp3d>
          </a:bodyPr>
          <a:lstStyle>
            <a:lvl1pPr algn="ctr" eaLnBrk="0" hangingPunct="0">
              <a:defRPr sz="3200" b="1">
                <a:solidFill>
                  <a:srgbClr val="7030A0"/>
                </a:solidFill>
                <a:latin typeface="+mj-lt"/>
                <a:ea typeface="+mj-ea"/>
                <a:cs typeface="+mj-cs"/>
              </a:defRPr>
            </a:lvl1pPr>
            <a:lvl2pPr algn="ctr" eaLnBrk="0" hangingPunct="0">
              <a:defRPr sz="4800">
                <a:solidFill>
                  <a:schemeClr val="tx2"/>
                </a:solidFill>
                <a:latin typeface="Andy" pitchFamily="66" charset="0"/>
                <a:ea typeface="ＭＳ Ｐゴシック" pitchFamily="-65" charset="-128"/>
                <a:cs typeface="ＭＳ Ｐゴシック" pitchFamily="-65" charset="-128"/>
              </a:defRPr>
            </a:lvl2pPr>
            <a:lvl3pPr algn="ctr" eaLnBrk="0" hangingPunct="0">
              <a:defRPr sz="4800">
                <a:solidFill>
                  <a:schemeClr val="tx2"/>
                </a:solidFill>
                <a:latin typeface="Andy" pitchFamily="66" charset="0"/>
                <a:ea typeface="ＭＳ Ｐゴシック" pitchFamily="-65" charset="-128"/>
                <a:cs typeface="ＭＳ Ｐゴシック" pitchFamily="-65" charset="-128"/>
              </a:defRPr>
            </a:lvl3pPr>
            <a:lvl4pPr algn="ctr" eaLnBrk="0" hangingPunct="0">
              <a:defRPr sz="4800">
                <a:solidFill>
                  <a:schemeClr val="tx2"/>
                </a:solidFill>
                <a:latin typeface="Andy" pitchFamily="66" charset="0"/>
                <a:ea typeface="ＭＳ Ｐゴシック" pitchFamily="-65" charset="-128"/>
                <a:cs typeface="ＭＳ Ｐゴシック" pitchFamily="-65" charset="-128"/>
              </a:defRPr>
            </a:lvl4pPr>
            <a:lvl5pPr algn="ctr" eaLnBrk="0" hangingPunct="0">
              <a:defRPr sz="4800">
                <a:solidFill>
                  <a:schemeClr val="tx2"/>
                </a:solidFill>
                <a:latin typeface="Andy" pitchFamily="66" charset="0"/>
                <a:ea typeface="ＭＳ Ｐゴシック" pitchFamily="-65" charset="-128"/>
                <a:cs typeface="ＭＳ Ｐゴシック" pitchFamily="-65" charset="-128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tx2"/>
                </a:solidFill>
                <a:latin typeface="Andy" pitchFamily="66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tx2"/>
                </a:solidFill>
                <a:latin typeface="Andy" pitchFamily="66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tx2"/>
                </a:solidFill>
                <a:latin typeface="Andy" pitchFamily="66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tx2"/>
                </a:solidFill>
                <a:latin typeface="Andy" pitchFamily="66" charset="0"/>
              </a:defRPr>
            </a:lvl9pPr>
          </a:lstStyle>
          <a:p>
            <a:r>
              <a:rPr lang="en-US" dirty="0"/>
              <a:t>Mini Workshop 5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38201" y="1143000"/>
            <a:ext cx="76962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Download the file, PurchaseOrders.xlsx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What kind of data is this?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What would be an appropriate way/chart to visualize this data?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How would you summarize the data overall?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Create a useful charts/visualizations.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Students will be asked to discuss for participation.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789331611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6" name="Rectangle 2"/>
          <p:cNvSpPr>
            <a:spLocks noGrp="1" noChangeArrowheads="1"/>
          </p:cNvSpPr>
          <p:nvPr>
            <p:ph type="title"/>
          </p:nvPr>
        </p:nvSpPr>
        <p:spPr>
          <a:xfrm>
            <a:off x="990600" y="274638"/>
            <a:ext cx="7943850" cy="1143000"/>
          </a:xfrm>
          <a:noFill/>
          <a:ln w="9525">
            <a:noFill/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3d extrusionH="57150">
              <a:bevelT w="38100" h="38100"/>
            </a:sp3d>
          </a:bodyPr>
          <a:lstStyle/>
          <a:p>
            <a:r>
              <a:rPr lang="en-US" sz="2800" b="1" kern="1200" dirty="0">
                <a:solidFill>
                  <a:srgbClr val="7030A0"/>
                </a:solidFill>
                <a:ea typeface="+mj-ea"/>
                <a:cs typeface="+mj-cs"/>
              </a:rPr>
              <a:t> Line Chart, Time Series, TSLA Returns vs Market</a:t>
            </a:r>
          </a:p>
        </p:txBody>
      </p:sp>
      <p:pic>
        <p:nvPicPr>
          <p:cNvPr id="3" name="Picture 2" descr="A picture containing text, fence, standing&#10;&#10;Description automatically generated">
            <a:extLst>
              <a:ext uri="{FF2B5EF4-FFF2-40B4-BE49-F238E27FC236}">
                <a16:creationId xmlns:a16="http://schemas.microsoft.com/office/drawing/2014/main" id="{48BEE573-A12B-4E6F-BC3A-F221386890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736" y="1295400"/>
            <a:ext cx="8281474" cy="480567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44A884D-65CA-46B9-B5FC-8DE712F2E116}"/>
              </a:ext>
            </a:extLst>
          </p:cNvPr>
          <p:cNvSpPr txBox="1"/>
          <p:nvPr/>
        </p:nvSpPr>
        <p:spPr>
          <a:xfrm>
            <a:off x="3352800" y="1356360"/>
            <a:ext cx="31277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latin typeface="OCR A Extended" panose="02010509020102010303" pitchFamily="50" charset="0"/>
              </a:rPr>
              <a:t>+ / - 2 standard deviations</a:t>
            </a:r>
          </a:p>
          <a:p>
            <a:pPr algn="ctr"/>
            <a:r>
              <a:rPr lang="en-US" sz="1400" b="1" dirty="0">
                <a:latin typeface="OCR A Extended" panose="02010509020102010303" pitchFamily="50" charset="0"/>
              </a:rPr>
              <a:t>57/60, 95% within</a:t>
            </a:r>
          </a:p>
        </p:txBody>
      </p:sp>
    </p:spTree>
    <p:extLst>
      <p:ext uri="{BB962C8B-B14F-4D97-AF65-F5344CB8AC3E}">
        <p14:creationId xmlns:p14="http://schemas.microsoft.com/office/powerpoint/2010/main" val="1932546691"/>
      </p:ext>
    </p:extLst>
  </p:cSld>
  <p:clrMapOvr>
    <a:masterClrMapping/>
  </p:clrMapOvr>
  <mc:AlternateContent xmlns:mc="http://schemas.openxmlformats.org/markup-compatibility/2006">
    <mc:Choice xmlns:mp="http://schemas.microsoft.com/office/mac/powerpoint/2008/main" xmlns="" Requires="mp">
      <p:transition spd="med">
        <p14:prism xmlns:p14="http://schemas.microsoft.com/office/powerpoint/2010/main"/>
      </p:transition>
    </mc:Choice>
    <mc:Fallback>
      <p:transition spd="med">
        <p:cover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6" name="Rectangle 2"/>
          <p:cNvSpPr>
            <a:spLocks noGrp="1" noChangeArrowheads="1"/>
          </p:cNvSpPr>
          <p:nvPr>
            <p:ph type="title"/>
          </p:nvPr>
        </p:nvSpPr>
        <p:spPr>
          <a:xfrm>
            <a:off x="990600" y="274638"/>
            <a:ext cx="7943850" cy="1143000"/>
          </a:xfrm>
          <a:noFill/>
          <a:ln w="9525">
            <a:noFill/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3d extrusionH="57150">
              <a:bevelT w="38100" h="38100"/>
            </a:sp3d>
          </a:bodyPr>
          <a:lstStyle/>
          <a:p>
            <a:r>
              <a:rPr lang="en-US" sz="2800" b="1" kern="1200" dirty="0">
                <a:solidFill>
                  <a:srgbClr val="7030A0"/>
                </a:solidFill>
                <a:ea typeface="+mj-ea"/>
                <a:cs typeface="+mj-cs"/>
              </a:rPr>
              <a:t> Histogram, Spread / Dispersion in a Continuous Variable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29F3E01-7D65-DD37-8F32-545BA08C0F53}"/>
              </a:ext>
            </a:extLst>
          </p:cNvPr>
          <p:cNvGrpSpPr/>
          <p:nvPr/>
        </p:nvGrpSpPr>
        <p:grpSpPr>
          <a:xfrm>
            <a:off x="7628880" y="1169436"/>
            <a:ext cx="1223343" cy="1554220"/>
            <a:chOff x="7628880" y="1169436"/>
            <a:chExt cx="1223343" cy="1554220"/>
          </a:xfrm>
        </p:grpSpPr>
        <p:pic>
          <p:nvPicPr>
            <p:cNvPr id="6" name="Picture 5" descr="Logo&#10;&#10;Description automatically generated">
              <a:extLst>
                <a:ext uri="{FF2B5EF4-FFF2-40B4-BE49-F238E27FC236}">
                  <a16:creationId xmlns:a16="http://schemas.microsoft.com/office/drawing/2014/main" id="{FDA8902F-A434-6686-637E-3326E8495F2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21513" y="1169436"/>
              <a:ext cx="794266" cy="888021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31333EE-0230-0D5F-1601-BBC1242E9CFA}"/>
                </a:ext>
              </a:extLst>
            </p:cNvPr>
            <p:cNvSpPr txBox="1"/>
            <p:nvPr/>
          </p:nvSpPr>
          <p:spPr>
            <a:xfrm>
              <a:off x="7628880" y="2169658"/>
              <a:ext cx="12233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>
                  <a:solidFill>
                    <a:srgbClr val="7030A0"/>
                  </a:solidFill>
                </a:rPr>
                <a:t>Available at our class site under Google Colab 😃</a:t>
              </a:r>
            </a:p>
          </p:txBody>
        </p:sp>
      </p:grpSp>
      <p:pic>
        <p:nvPicPr>
          <p:cNvPr id="3" name="Picture 2" descr="A graph of a yield distribution&#10;&#10;Description automatically generated">
            <a:extLst>
              <a:ext uri="{FF2B5EF4-FFF2-40B4-BE49-F238E27FC236}">
                <a16:creationId xmlns:a16="http://schemas.microsoft.com/office/drawing/2014/main" id="{5AD7B474-67E9-BF6B-B093-35DBB2486F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200" y="1752600"/>
            <a:ext cx="5945285" cy="4456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122092"/>
      </p:ext>
    </p:extLst>
  </p:cSld>
  <p:clrMapOvr>
    <a:masterClrMapping/>
  </p:clrMapOvr>
  <mc:AlternateContent xmlns:mc="http://schemas.openxmlformats.org/markup-compatibility/2006">
    <mc:Choice xmlns:mp="http://schemas.microsoft.com/office/mac/powerpoint/2008/main" xmlns="" Requires="mp">
      <p:transition spd="med">
        <p14:prism xmlns:p14="http://schemas.microsoft.com/office/powerpoint/2010/main"/>
      </p:transition>
    </mc:Choice>
    <mc:Fallback>
      <p:transition spd="med">
        <p:cover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6" name="Rectangle 2"/>
          <p:cNvSpPr>
            <a:spLocks noGrp="1" noChangeArrowheads="1"/>
          </p:cNvSpPr>
          <p:nvPr>
            <p:ph type="title"/>
          </p:nvPr>
        </p:nvSpPr>
        <p:spPr>
          <a:xfrm>
            <a:off x="990600" y="274638"/>
            <a:ext cx="7943850" cy="1143000"/>
          </a:xfrm>
          <a:noFill/>
          <a:ln w="9525">
            <a:noFill/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3d extrusionH="57150">
              <a:bevelT w="38100" h="38100"/>
            </a:sp3d>
          </a:bodyPr>
          <a:lstStyle/>
          <a:p>
            <a:r>
              <a:rPr lang="en-US" sz="2800" b="1" kern="1200" dirty="0">
                <a:solidFill>
                  <a:srgbClr val="7030A0"/>
                </a:solidFill>
                <a:ea typeface="+mj-ea"/>
                <a:cs typeface="+mj-cs"/>
              </a:rPr>
              <a:t> Histogram, Spread / Dispersion in a Continuous Variable</a:t>
            </a:r>
          </a:p>
        </p:txBody>
      </p:sp>
      <p:pic>
        <p:nvPicPr>
          <p:cNvPr id="4" name="Picture 3" descr="A graph with blue squares&#10;&#10;Description automatically generated with medium confidence">
            <a:extLst>
              <a:ext uri="{FF2B5EF4-FFF2-40B4-BE49-F238E27FC236}">
                <a16:creationId xmlns:a16="http://schemas.microsoft.com/office/drawing/2014/main" id="{5EE47292-8441-5CDD-495E-36FC868775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591" y="1600200"/>
            <a:ext cx="8153400" cy="4418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73193"/>
      </p:ext>
    </p:extLst>
  </p:cSld>
  <p:clrMapOvr>
    <a:masterClrMapping/>
  </p:clrMapOvr>
  <mc:AlternateContent xmlns:mc="http://schemas.openxmlformats.org/markup-compatibility/2006">
    <mc:Choice xmlns="" xmlns:mp="http://schemas.microsoft.com/office/mac/powerpoint/2008/main" Requires="mp">
      <p:transition spd="med">
        <p14:prism xmlns:p14="http://schemas.microsoft.com/office/powerpoint/2010/main"/>
      </p:transition>
    </mc:Choice>
    <mc:Fallback>
      <p:transition spd="med">
        <p:cover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G_262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304800"/>
            <a:ext cx="4529343" cy="6039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730014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685800" y="384175"/>
            <a:ext cx="7772400" cy="684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3d extrusionH="57150">
              <a:bevelT w="38100" h="38100"/>
            </a:sp3d>
          </a:bodyPr>
          <a:lstStyle>
            <a:lvl1pPr algn="ctr" eaLnBrk="0" hangingPunct="0">
              <a:defRPr sz="3200" b="1">
                <a:solidFill>
                  <a:srgbClr val="7030A0"/>
                </a:solidFill>
                <a:latin typeface="+mj-lt"/>
                <a:ea typeface="+mj-ea"/>
                <a:cs typeface="+mj-cs"/>
              </a:defRPr>
            </a:lvl1pPr>
            <a:lvl2pPr algn="ctr" eaLnBrk="0" hangingPunct="0">
              <a:defRPr sz="4800">
                <a:solidFill>
                  <a:schemeClr val="tx2"/>
                </a:solidFill>
                <a:latin typeface="Andy" pitchFamily="66" charset="0"/>
                <a:ea typeface="ＭＳ Ｐゴシック" pitchFamily="-65" charset="-128"/>
                <a:cs typeface="ＭＳ Ｐゴシック" pitchFamily="-65" charset="-128"/>
              </a:defRPr>
            </a:lvl2pPr>
            <a:lvl3pPr algn="ctr" eaLnBrk="0" hangingPunct="0">
              <a:defRPr sz="4800">
                <a:solidFill>
                  <a:schemeClr val="tx2"/>
                </a:solidFill>
                <a:latin typeface="Andy" pitchFamily="66" charset="0"/>
                <a:ea typeface="ＭＳ Ｐゴシック" pitchFamily="-65" charset="-128"/>
                <a:cs typeface="ＭＳ Ｐゴシック" pitchFamily="-65" charset="-128"/>
              </a:defRPr>
            </a:lvl3pPr>
            <a:lvl4pPr algn="ctr" eaLnBrk="0" hangingPunct="0">
              <a:defRPr sz="4800">
                <a:solidFill>
                  <a:schemeClr val="tx2"/>
                </a:solidFill>
                <a:latin typeface="Andy" pitchFamily="66" charset="0"/>
                <a:ea typeface="ＭＳ Ｐゴシック" pitchFamily="-65" charset="-128"/>
                <a:cs typeface="ＭＳ Ｐゴシック" pitchFamily="-65" charset="-128"/>
              </a:defRPr>
            </a:lvl4pPr>
            <a:lvl5pPr algn="ctr" eaLnBrk="0" hangingPunct="0">
              <a:defRPr sz="4800">
                <a:solidFill>
                  <a:schemeClr val="tx2"/>
                </a:solidFill>
                <a:latin typeface="Andy" pitchFamily="66" charset="0"/>
                <a:ea typeface="ＭＳ Ｐゴシック" pitchFamily="-65" charset="-128"/>
                <a:cs typeface="ＭＳ Ｐゴシック" pitchFamily="-65" charset="-128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tx2"/>
                </a:solidFill>
                <a:latin typeface="Andy" pitchFamily="66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tx2"/>
                </a:solidFill>
                <a:latin typeface="Andy" pitchFamily="66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tx2"/>
                </a:solidFill>
                <a:latin typeface="Andy" pitchFamily="66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tx2"/>
                </a:solidFill>
                <a:latin typeface="Andy" pitchFamily="66" charset="0"/>
              </a:defRPr>
            </a:lvl9pPr>
          </a:lstStyle>
          <a:p>
            <a:r>
              <a:rPr lang="en-US" sz="2000" dirty="0"/>
              <a:t>How to select the right presentation of the data?</a:t>
            </a:r>
          </a:p>
          <a:p>
            <a:r>
              <a:rPr lang="en-US" sz="2000" dirty="0"/>
              <a:t>Histogram, In Tableau</a:t>
            </a:r>
          </a:p>
          <a:p>
            <a:r>
              <a:rPr lang="en-US" sz="2000" dirty="0"/>
              <a:t>Purchase Orders File</a:t>
            </a:r>
          </a:p>
        </p:txBody>
      </p:sp>
      <p:pic>
        <p:nvPicPr>
          <p:cNvPr id="3" name="Picture 2" descr="Screen Shot 2014-08-04 at 10.57.46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752600"/>
            <a:ext cx="8353663" cy="4075241"/>
          </a:xfrm>
          <a:prstGeom prst="rect">
            <a:avLst/>
          </a:prstGeom>
        </p:spPr>
      </p:pic>
      <p:pic>
        <p:nvPicPr>
          <p:cNvPr id="4" name="Picture 3" descr="Screen shot 2014-05-30 at 8.53.22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609600"/>
            <a:ext cx="1676400" cy="454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470149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685800" y="384175"/>
            <a:ext cx="7772400" cy="684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3d extrusionH="57150">
              <a:bevelT w="38100" h="38100"/>
            </a:sp3d>
          </a:bodyPr>
          <a:lstStyle>
            <a:lvl1pPr algn="ctr" eaLnBrk="0" hangingPunct="0">
              <a:defRPr sz="3200" b="1">
                <a:solidFill>
                  <a:srgbClr val="7030A0"/>
                </a:solidFill>
                <a:latin typeface="+mj-lt"/>
                <a:ea typeface="+mj-ea"/>
                <a:cs typeface="+mj-cs"/>
              </a:defRPr>
            </a:lvl1pPr>
            <a:lvl2pPr algn="ctr" eaLnBrk="0" hangingPunct="0">
              <a:defRPr sz="4800">
                <a:solidFill>
                  <a:schemeClr val="tx2"/>
                </a:solidFill>
                <a:latin typeface="Andy" pitchFamily="66" charset="0"/>
                <a:ea typeface="ＭＳ Ｐゴシック" pitchFamily="-65" charset="-128"/>
                <a:cs typeface="ＭＳ Ｐゴシック" pitchFamily="-65" charset="-128"/>
              </a:defRPr>
            </a:lvl2pPr>
            <a:lvl3pPr algn="ctr" eaLnBrk="0" hangingPunct="0">
              <a:defRPr sz="4800">
                <a:solidFill>
                  <a:schemeClr val="tx2"/>
                </a:solidFill>
                <a:latin typeface="Andy" pitchFamily="66" charset="0"/>
                <a:ea typeface="ＭＳ Ｐゴシック" pitchFamily="-65" charset="-128"/>
                <a:cs typeface="ＭＳ Ｐゴシック" pitchFamily="-65" charset="-128"/>
              </a:defRPr>
            </a:lvl3pPr>
            <a:lvl4pPr algn="ctr" eaLnBrk="0" hangingPunct="0">
              <a:defRPr sz="4800">
                <a:solidFill>
                  <a:schemeClr val="tx2"/>
                </a:solidFill>
                <a:latin typeface="Andy" pitchFamily="66" charset="0"/>
                <a:ea typeface="ＭＳ Ｐゴシック" pitchFamily="-65" charset="-128"/>
                <a:cs typeface="ＭＳ Ｐゴシック" pitchFamily="-65" charset="-128"/>
              </a:defRPr>
            </a:lvl4pPr>
            <a:lvl5pPr algn="ctr" eaLnBrk="0" hangingPunct="0">
              <a:defRPr sz="4800">
                <a:solidFill>
                  <a:schemeClr val="tx2"/>
                </a:solidFill>
                <a:latin typeface="Andy" pitchFamily="66" charset="0"/>
                <a:ea typeface="ＭＳ Ｐゴシック" pitchFamily="-65" charset="-128"/>
                <a:cs typeface="ＭＳ Ｐゴシック" pitchFamily="-65" charset="-128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tx2"/>
                </a:solidFill>
                <a:latin typeface="Andy" pitchFamily="66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tx2"/>
                </a:solidFill>
                <a:latin typeface="Andy" pitchFamily="66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tx2"/>
                </a:solidFill>
                <a:latin typeface="Andy" pitchFamily="66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tx2"/>
                </a:solidFill>
                <a:latin typeface="Andy" pitchFamily="66" charset="0"/>
              </a:defRPr>
            </a:lvl9pPr>
          </a:lstStyle>
          <a:p>
            <a:r>
              <a:rPr lang="en-US" sz="2800" dirty="0"/>
              <a:t>Histograms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676400" y="1905000"/>
            <a:ext cx="6705600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Become an expert at building histograms.  This skill will help you in other courses as well as in your business career.</a:t>
            </a:r>
          </a:p>
          <a:p>
            <a:endParaRPr lang="en-US" b="1" dirty="0"/>
          </a:p>
          <a:p>
            <a:r>
              <a:rPr lang="en-US" b="1" dirty="0"/>
              <a:t>Histograms give you a nice picture of the way the data is dispersed.</a:t>
            </a:r>
          </a:p>
        </p:txBody>
      </p:sp>
      <p:pic>
        <p:nvPicPr>
          <p:cNvPr id="4" name="Picture 3" descr="images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914400"/>
            <a:ext cx="1027182" cy="12827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676400" y="1905000"/>
            <a:ext cx="6400800" cy="1828800"/>
          </a:xfrm>
          <a:prstGeom prst="rect">
            <a:avLst/>
          </a:prstGeom>
          <a:noFill/>
          <a:ln w="38100" cmpd="sng">
            <a:solidFill>
              <a:srgbClr val="008000"/>
            </a:solidFill>
          </a:ln>
          <a:effectLst>
            <a:glow rad="101600">
              <a:srgbClr val="800080">
                <a:alpha val="75000"/>
              </a:srgb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255782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685800" y="384175"/>
            <a:ext cx="7772400" cy="684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3d extrusionH="57150">
              <a:bevelT w="38100" h="38100"/>
            </a:sp3d>
          </a:bodyPr>
          <a:lstStyle>
            <a:lvl1pPr algn="ctr" eaLnBrk="0" hangingPunct="0">
              <a:defRPr sz="3200" b="1">
                <a:solidFill>
                  <a:srgbClr val="7030A0"/>
                </a:solidFill>
                <a:latin typeface="+mj-lt"/>
                <a:ea typeface="+mj-ea"/>
                <a:cs typeface="+mj-cs"/>
              </a:defRPr>
            </a:lvl1pPr>
            <a:lvl2pPr algn="ctr" eaLnBrk="0" hangingPunct="0">
              <a:defRPr sz="4800">
                <a:solidFill>
                  <a:schemeClr val="tx2"/>
                </a:solidFill>
                <a:latin typeface="Andy" pitchFamily="66" charset="0"/>
                <a:ea typeface="ＭＳ Ｐゴシック" pitchFamily="-65" charset="-128"/>
                <a:cs typeface="ＭＳ Ｐゴシック" pitchFamily="-65" charset="-128"/>
              </a:defRPr>
            </a:lvl2pPr>
            <a:lvl3pPr algn="ctr" eaLnBrk="0" hangingPunct="0">
              <a:defRPr sz="4800">
                <a:solidFill>
                  <a:schemeClr val="tx2"/>
                </a:solidFill>
                <a:latin typeface="Andy" pitchFamily="66" charset="0"/>
                <a:ea typeface="ＭＳ Ｐゴシック" pitchFamily="-65" charset="-128"/>
                <a:cs typeface="ＭＳ Ｐゴシック" pitchFamily="-65" charset="-128"/>
              </a:defRPr>
            </a:lvl3pPr>
            <a:lvl4pPr algn="ctr" eaLnBrk="0" hangingPunct="0">
              <a:defRPr sz="4800">
                <a:solidFill>
                  <a:schemeClr val="tx2"/>
                </a:solidFill>
                <a:latin typeface="Andy" pitchFamily="66" charset="0"/>
                <a:ea typeface="ＭＳ Ｐゴシック" pitchFamily="-65" charset="-128"/>
                <a:cs typeface="ＭＳ Ｐゴシック" pitchFamily="-65" charset="-128"/>
              </a:defRPr>
            </a:lvl4pPr>
            <a:lvl5pPr algn="ctr" eaLnBrk="0" hangingPunct="0">
              <a:defRPr sz="4800">
                <a:solidFill>
                  <a:schemeClr val="tx2"/>
                </a:solidFill>
                <a:latin typeface="Andy" pitchFamily="66" charset="0"/>
                <a:ea typeface="ＭＳ Ｐゴシック" pitchFamily="-65" charset="-128"/>
                <a:cs typeface="ＭＳ Ｐゴシック" pitchFamily="-65" charset="-128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tx2"/>
                </a:solidFill>
                <a:latin typeface="Andy" pitchFamily="66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tx2"/>
                </a:solidFill>
                <a:latin typeface="Andy" pitchFamily="66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tx2"/>
                </a:solidFill>
                <a:latin typeface="Andy" pitchFamily="66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tx2"/>
                </a:solidFill>
                <a:latin typeface="Andy" pitchFamily="66" charset="0"/>
              </a:defRPr>
            </a:lvl9pPr>
          </a:lstStyle>
          <a:p>
            <a:r>
              <a:rPr lang="en-US" sz="2400" dirty="0"/>
              <a:t>Histogram Shapes, Skewness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1447800"/>
            <a:ext cx="2971800" cy="161443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600" y="3733800"/>
            <a:ext cx="8001000" cy="2292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692413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685800" y="384175"/>
            <a:ext cx="7772400" cy="684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3d extrusionH="57150">
              <a:bevelT w="38100" h="38100"/>
            </a:sp3d>
          </a:bodyPr>
          <a:lstStyle>
            <a:lvl1pPr algn="ctr" eaLnBrk="0" hangingPunct="0">
              <a:defRPr sz="3200" b="1">
                <a:solidFill>
                  <a:srgbClr val="7030A0"/>
                </a:solidFill>
                <a:latin typeface="+mj-lt"/>
                <a:ea typeface="+mj-ea"/>
                <a:cs typeface="+mj-cs"/>
              </a:defRPr>
            </a:lvl1pPr>
            <a:lvl2pPr algn="ctr" eaLnBrk="0" hangingPunct="0">
              <a:defRPr sz="4800">
                <a:solidFill>
                  <a:schemeClr val="tx2"/>
                </a:solidFill>
                <a:latin typeface="Andy" pitchFamily="66" charset="0"/>
                <a:ea typeface="ＭＳ Ｐゴシック" pitchFamily="-65" charset="-128"/>
                <a:cs typeface="ＭＳ Ｐゴシック" pitchFamily="-65" charset="-128"/>
              </a:defRPr>
            </a:lvl2pPr>
            <a:lvl3pPr algn="ctr" eaLnBrk="0" hangingPunct="0">
              <a:defRPr sz="4800">
                <a:solidFill>
                  <a:schemeClr val="tx2"/>
                </a:solidFill>
                <a:latin typeface="Andy" pitchFamily="66" charset="0"/>
                <a:ea typeface="ＭＳ Ｐゴシック" pitchFamily="-65" charset="-128"/>
                <a:cs typeface="ＭＳ Ｐゴシック" pitchFamily="-65" charset="-128"/>
              </a:defRPr>
            </a:lvl3pPr>
            <a:lvl4pPr algn="ctr" eaLnBrk="0" hangingPunct="0">
              <a:defRPr sz="4800">
                <a:solidFill>
                  <a:schemeClr val="tx2"/>
                </a:solidFill>
                <a:latin typeface="Andy" pitchFamily="66" charset="0"/>
                <a:ea typeface="ＭＳ Ｐゴシック" pitchFamily="-65" charset="-128"/>
                <a:cs typeface="ＭＳ Ｐゴシック" pitchFamily="-65" charset="-128"/>
              </a:defRPr>
            </a:lvl4pPr>
            <a:lvl5pPr algn="ctr" eaLnBrk="0" hangingPunct="0">
              <a:defRPr sz="4800">
                <a:solidFill>
                  <a:schemeClr val="tx2"/>
                </a:solidFill>
                <a:latin typeface="Andy" pitchFamily="66" charset="0"/>
                <a:ea typeface="ＭＳ Ｐゴシック" pitchFamily="-65" charset="-128"/>
                <a:cs typeface="ＭＳ Ｐゴシック" pitchFamily="-65" charset="-128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tx2"/>
                </a:solidFill>
                <a:latin typeface="Andy" pitchFamily="66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tx2"/>
                </a:solidFill>
                <a:latin typeface="Andy" pitchFamily="66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tx2"/>
                </a:solidFill>
                <a:latin typeface="Andy" pitchFamily="66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tx2"/>
                </a:solidFill>
                <a:latin typeface="Andy" pitchFamily="66" charset="0"/>
              </a:defRPr>
            </a:lvl9pPr>
          </a:lstStyle>
          <a:p>
            <a:r>
              <a:rPr lang="en-US" dirty="0"/>
              <a:t>Learning Objectives/Topics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676400" y="1143000"/>
            <a:ext cx="746760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1600" dirty="0"/>
              <a:t>Visualizations Overview</a:t>
            </a:r>
          </a:p>
          <a:p>
            <a:endParaRPr lang="en-US" sz="1600" dirty="0"/>
          </a:p>
          <a:p>
            <a:pPr marL="342900" indent="-342900">
              <a:buFont typeface="Arial"/>
              <a:buChar char="•"/>
            </a:pPr>
            <a:r>
              <a:rPr lang="en-US" sz="1600" dirty="0"/>
              <a:t>Types of data used in visualizations 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1600" dirty="0"/>
              <a:t>Categorical and Continuous</a:t>
            </a:r>
          </a:p>
          <a:p>
            <a:pPr lvl="1"/>
            <a:endParaRPr lang="en-US" sz="1600" dirty="0"/>
          </a:p>
          <a:p>
            <a:pPr marL="342900" indent="-342900">
              <a:buFont typeface="Arial"/>
              <a:buChar char="•"/>
            </a:pPr>
            <a:r>
              <a:rPr lang="en-US" sz="1600" dirty="0"/>
              <a:t>Mini-workshops to guide in selecting appropriate visualizations</a:t>
            </a:r>
          </a:p>
          <a:p>
            <a:pPr marL="342900" indent="-342900">
              <a:buFont typeface="Arial"/>
              <a:buChar char="•"/>
            </a:pPr>
            <a:endParaRPr lang="en-US" sz="1600" dirty="0"/>
          </a:p>
          <a:p>
            <a:pPr marL="342900" indent="-342900">
              <a:buFont typeface="Arial"/>
              <a:buChar char="•"/>
            </a:pPr>
            <a:r>
              <a:rPr lang="en-US" sz="1600" dirty="0"/>
              <a:t>Example Data Visualizations</a:t>
            </a:r>
          </a:p>
          <a:p>
            <a:endParaRPr lang="en-US" sz="1600" dirty="0"/>
          </a:p>
          <a:p>
            <a:pPr marL="342900" indent="-342900">
              <a:buFont typeface="Arial"/>
              <a:buChar char="•"/>
            </a:pPr>
            <a:r>
              <a:rPr lang="en-US" sz="1600" dirty="0"/>
              <a:t>Histograms</a:t>
            </a:r>
          </a:p>
          <a:p>
            <a:endParaRPr lang="en-US" sz="1600" dirty="0"/>
          </a:p>
          <a:p>
            <a:pPr marL="342900" indent="-342900">
              <a:buFont typeface="Arial"/>
              <a:buChar char="•"/>
            </a:pPr>
            <a:r>
              <a:rPr lang="en-US" sz="1600" dirty="0"/>
              <a:t>Pivot Tables</a:t>
            </a:r>
          </a:p>
          <a:p>
            <a:endParaRPr lang="en-US" sz="1600" dirty="0"/>
          </a:p>
          <a:p>
            <a:pPr marL="342900" indent="-342900">
              <a:buFont typeface="Arial"/>
              <a:buChar char="•"/>
            </a:pPr>
            <a:r>
              <a:rPr lang="en-US" sz="1600" dirty="0"/>
              <a:t>BI &amp; Visualizations with Tableau</a:t>
            </a:r>
          </a:p>
          <a:p>
            <a:endParaRPr lang="en-US" sz="1600" dirty="0"/>
          </a:p>
          <a:p>
            <a:pPr marL="342900" indent="-342900">
              <a:buFont typeface="Arial"/>
              <a:buChar char="•"/>
            </a:pPr>
            <a:r>
              <a:rPr lang="en-US" sz="1600" dirty="0"/>
              <a:t>Tableau Dashboards</a:t>
            </a:r>
          </a:p>
        </p:txBody>
      </p:sp>
      <p:pic>
        <p:nvPicPr>
          <p:cNvPr id="4" name="Picture 3" descr="images.jpeg"/>
          <p:cNvPicPr>
            <a:picLocks noChangeAspect="1"/>
          </p:cNvPicPr>
          <p:nvPr/>
        </p:nvPicPr>
        <p:blipFill>
          <a:blip r:embed="rId3">
            <a:alphaModFix amt="62000"/>
          </a:blip>
          <a:stretch>
            <a:fillRect/>
          </a:stretch>
        </p:blipFill>
        <p:spPr>
          <a:xfrm>
            <a:off x="457200" y="5334000"/>
            <a:ext cx="1828800" cy="1139780"/>
          </a:xfrm>
          <a:prstGeom prst="rect">
            <a:avLst/>
          </a:prstGeom>
        </p:spPr>
      </p:pic>
      <p:pic>
        <p:nvPicPr>
          <p:cNvPr id="6" name="Picture 5" descr="Screen shot 2013-05-15 at 3.19.48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0" y="5562600"/>
            <a:ext cx="3647135" cy="711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03761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6" name="Rectangle 2"/>
          <p:cNvSpPr>
            <a:spLocks noGrp="1" noChangeArrowheads="1"/>
          </p:cNvSpPr>
          <p:nvPr>
            <p:ph type="title"/>
          </p:nvPr>
        </p:nvSpPr>
        <p:spPr>
          <a:xfrm>
            <a:off x="990600" y="274638"/>
            <a:ext cx="7943850" cy="1143000"/>
          </a:xfrm>
          <a:noFill/>
          <a:ln w="9525">
            <a:noFill/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3d extrusionH="57150">
              <a:bevelT w="38100" h="38100"/>
            </a:sp3d>
          </a:bodyPr>
          <a:lstStyle/>
          <a:p>
            <a:r>
              <a:rPr lang="en-US" sz="2800" b="1" kern="1200" dirty="0">
                <a:solidFill>
                  <a:srgbClr val="7030A0"/>
                </a:solidFill>
                <a:ea typeface="+mj-ea"/>
                <a:cs typeface="+mj-cs"/>
              </a:rPr>
              <a:t> PivotTables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85800" y="1219200"/>
            <a:ext cx="82296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800" dirty="0">
                <a:latin typeface="Arial"/>
                <a:cs typeface="Arial"/>
              </a:rPr>
              <a:t>Data Summarization Tool</a:t>
            </a:r>
          </a:p>
          <a:p>
            <a:pPr marL="285750" indent="-285750">
              <a:buFont typeface="Arial"/>
              <a:buChar char="•"/>
            </a:pPr>
            <a:endParaRPr lang="en-US" sz="1800" dirty="0">
              <a:latin typeface="Arial"/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US" sz="1800" dirty="0">
                <a:latin typeface="Arial"/>
                <a:cs typeface="Arial"/>
              </a:rPr>
              <a:t>Sort, Count, Average, Total Items/Fields of Interest</a:t>
            </a:r>
          </a:p>
          <a:p>
            <a:pPr marL="285750" indent="-285750">
              <a:buFont typeface="Arial"/>
              <a:buChar char="•"/>
            </a:pPr>
            <a:endParaRPr lang="en-US" sz="1800" dirty="0">
              <a:latin typeface="Arial"/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US" sz="1800" dirty="0">
                <a:latin typeface="Arial"/>
                <a:cs typeface="Arial"/>
              </a:rPr>
              <a:t>Drag and Drop Fields</a:t>
            </a:r>
          </a:p>
          <a:p>
            <a:pPr lvl="1"/>
            <a:r>
              <a:rPr lang="en-US" sz="1800" dirty="0">
                <a:latin typeface="Arial"/>
                <a:cs typeface="Arial"/>
              </a:rPr>
              <a:t>- Columns and Rows May Be Rotated or Pivoted</a:t>
            </a:r>
          </a:p>
          <a:p>
            <a:endParaRPr lang="en-US" sz="1800" dirty="0">
              <a:latin typeface="Arial"/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US" sz="1800" dirty="0">
                <a:latin typeface="Arial"/>
                <a:cs typeface="Arial"/>
              </a:rPr>
              <a:t>“Mini” Data Crunching Method</a:t>
            </a:r>
          </a:p>
          <a:p>
            <a:endParaRPr lang="en-US" sz="1800" dirty="0">
              <a:latin typeface="Arial"/>
              <a:cs typeface="Arial"/>
            </a:endParaRPr>
          </a:p>
        </p:txBody>
      </p:sp>
      <p:pic>
        <p:nvPicPr>
          <p:cNvPr id="2" name="Picture 1" descr="pivot_table_icon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381000"/>
            <a:ext cx="1019283" cy="980080"/>
          </a:xfrm>
          <a:prstGeom prst="rect">
            <a:avLst/>
          </a:prstGeom>
        </p:spPr>
      </p:pic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206BC726-582C-4A26-86D5-B681AF9362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91000" y="4712509"/>
            <a:ext cx="2118360" cy="1191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364847"/>
      </p:ext>
    </p:extLst>
  </p:cSld>
  <p:clrMapOvr>
    <a:masterClrMapping/>
  </p:clrMapOvr>
  <mc:AlternateContent xmlns:mc="http://schemas.openxmlformats.org/markup-compatibility/2006">
    <mc:Choice xmlns:mp="http://schemas.microsoft.com/office/mac/powerpoint/2008/main" xmlns="" Requires="mp">
      <p:transition spd="med">
        <p14:prism xmlns:p14="http://schemas.microsoft.com/office/powerpoint/2010/main"/>
      </p:transition>
    </mc:Choice>
    <mc:Fallback>
      <p:transition spd="med">
        <p:cover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6" name="Rectangle 2"/>
          <p:cNvSpPr>
            <a:spLocks noGrp="1" noChangeArrowheads="1"/>
          </p:cNvSpPr>
          <p:nvPr>
            <p:ph type="title"/>
          </p:nvPr>
        </p:nvSpPr>
        <p:spPr>
          <a:xfrm>
            <a:off x="990600" y="274638"/>
            <a:ext cx="7943850" cy="1143000"/>
          </a:xfrm>
          <a:noFill/>
          <a:ln w="9525">
            <a:noFill/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3d extrusionH="57150">
              <a:bevelT w="38100" h="38100"/>
            </a:sp3d>
          </a:bodyPr>
          <a:lstStyle/>
          <a:p>
            <a:r>
              <a:rPr lang="en-US" sz="2800" b="1" kern="1200" dirty="0">
                <a:solidFill>
                  <a:srgbClr val="7030A0"/>
                </a:solidFill>
                <a:ea typeface="+mj-ea"/>
                <a:cs typeface="+mj-cs"/>
              </a:rPr>
              <a:t> </a:t>
            </a:r>
            <a:br>
              <a:rPr lang="en-US" sz="2800" b="1" kern="1200" dirty="0">
                <a:solidFill>
                  <a:srgbClr val="7030A0"/>
                </a:solidFill>
                <a:ea typeface="+mj-ea"/>
                <a:cs typeface="+mj-cs"/>
              </a:rPr>
            </a:br>
            <a:r>
              <a:rPr lang="en-US" sz="2800" b="1" kern="1200" dirty="0">
                <a:solidFill>
                  <a:srgbClr val="7030A0"/>
                </a:solidFill>
                <a:ea typeface="+mj-ea"/>
                <a:cs typeface="+mj-cs"/>
              </a:rPr>
              <a:t>PivotTable, Cross Tabulations</a:t>
            </a:r>
            <a:br>
              <a:rPr lang="en-US" sz="2800" b="1" kern="1200" dirty="0">
                <a:solidFill>
                  <a:srgbClr val="7030A0"/>
                </a:solidFill>
                <a:ea typeface="+mj-ea"/>
                <a:cs typeface="+mj-cs"/>
              </a:rPr>
            </a:br>
            <a:r>
              <a:rPr lang="en-US" sz="1400" b="1" kern="1200" dirty="0">
                <a:solidFill>
                  <a:srgbClr val="7030A0"/>
                </a:solidFill>
                <a:ea typeface="+mj-ea"/>
                <a:cs typeface="+mj-cs"/>
              </a:rPr>
              <a:t>Modified Credit Approval Decisions V3 file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85800" y="1747897"/>
            <a:ext cx="83820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/>
                <a:cs typeface="Arial"/>
              </a:rPr>
              <a:t>Getting Excel to make the table using PivotTables.</a:t>
            </a:r>
          </a:p>
          <a:p>
            <a:r>
              <a:rPr lang="en-US" sz="1600" dirty="0">
                <a:latin typeface="Arial"/>
                <a:cs typeface="Arial"/>
              </a:rPr>
              <a:t>Each record needs a row identifier.</a:t>
            </a:r>
          </a:p>
          <a:p>
            <a:endParaRPr lang="en-US" sz="1600" dirty="0">
              <a:latin typeface="Arial"/>
              <a:cs typeface="Arial"/>
            </a:endParaRPr>
          </a:p>
          <a:p>
            <a:r>
              <a:rPr lang="en-US" sz="1600" dirty="0">
                <a:latin typeface="Arial"/>
                <a:cs typeface="Arial"/>
              </a:rPr>
              <a:t>We want to see counts of loan Approvals (Decision=1) and Denials (Decision=0) by whether or not the applicant/customer is a homeowner.</a:t>
            </a:r>
          </a:p>
          <a:p>
            <a:endParaRPr lang="en-US" sz="1600" dirty="0">
              <a:latin typeface="Arial"/>
              <a:cs typeface="Arial"/>
            </a:endParaRPr>
          </a:p>
          <a:p>
            <a:r>
              <a:rPr lang="en-US" sz="1600" dirty="0">
                <a:latin typeface="Arial"/>
                <a:cs typeface="Arial"/>
              </a:rPr>
              <a:t>We want to determine whether or not home ownership is an important factor in the loan approval decision.  </a:t>
            </a:r>
          </a:p>
        </p:txBody>
      </p:sp>
      <p:pic>
        <p:nvPicPr>
          <p:cNvPr id="2" name="Picture 1" descr="Screen shot 2013-06-16 at 3.00.4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4800" y="4066401"/>
            <a:ext cx="4851400" cy="2095500"/>
          </a:xfrm>
          <a:prstGeom prst="rect">
            <a:avLst/>
          </a:prstGeom>
          <a:ln w="38100" cmpd="sng">
            <a:solidFill>
              <a:schemeClr val="bg1">
                <a:lumMod val="75000"/>
              </a:schemeClr>
            </a:solidFill>
          </a:ln>
        </p:spPr>
      </p:pic>
      <p:grpSp>
        <p:nvGrpSpPr>
          <p:cNvPr id="8" name="Group 7"/>
          <p:cNvGrpSpPr/>
          <p:nvPr/>
        </p:nvGrpSpPr>
        <p:grpSpPr>
          <a:xfrm>
            <a:off x="4902200" y="6123801"/>
            <a:ext cx="457200" cy="457200"/>
            <a:chOff x="1905000" y="6324600"/>
            <a:chExt cx="457200" cy="457200"/>
          </a:xfrm>
        </p:grpSpPr>
        <p:sp>
          <p:nvSpPr>
            <p:cNvPr id="9" name="Oval 8"/>
            <p:cNvSpPr/>
            <p:nvPr/>
          </p:nvSpPr>
          <p:spPr>
            <a:xfrm>
              <a:off x="1905000" y="6324600"/>
              <a:ext cx="152400" cy="152400"/>
            </a:xfrm>
            <a:prstGeom prst="ellipse">
              <a:avLst/>
            </a:prstGeom>
            <a:solidFill>
              <a:schemeClr val="tx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2057400" y="6477000"/>
              <a:ext cx="152400" cy="152400"/>
            </a:xfrm>
            <a:prstGeom prst="ellipse">
              <a:avLst/>
            </a:prstGeom>
            <a:solidFill>
              <a:schemeClr val="tx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2209800" y="6629400"/>
              <a:ext cx="152400" cy="152400"/>
            </a:xfrm>
            <a:prstGeom prst="ellipse">
              <a:avLst/>
            </a:prstGeom>
            <a:solidFill>
              <a:schemeClr val="tx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1676400" y="5715000"/>
            <a:ext cx="5397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Arial"/>
                <a:cs typeface="Arial"/>
              </a:rPr>
              <a:t>n=50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4038600" y="2205097"/>
            <a:ext cx="381000" cy="0"/>
          </a:xfrm>
          <a:prstGeom prst="straightConnector1">
            <a:avLst/>
          </a:prstGeom>
          <a:ln w="38100" cmpd="sng">
            <a:solidFill>
              <a:srgbClr val="FF0000"/>
            </a:solidFill>
            <a:tailEnd type="arrow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2514600" y="4648200"/>
            <a:ext cx="381000" cy="0"/>
          </a:xfrm>
          <a:prstGeom prst="straightConnector1">
            <a:avLst/>
          </a:prstGeom>
          <a:ln w="38100" cmpd="sng">
            <a:solidFill>
              <a:srgbClr val="FF0000"/>
            </a:solidFill>
            <a:tailEnd type="arrow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Screen Shot 2014-12-31 at 12.01.55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0" y="6248400"/>
            <a:ext cx="3378200" cy="27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342696"/>
      </p:ext>
    </p:extLst>
  </p:cSld>
  <p:clrMapOvr>
    <a:masterClrMapping/>
  </p:clrMapOvr>
  <mc:AlternateContent xmlns:mc="http://schemas.openxmlformats.org/markup-compatibility/2006">
    <mc:Choice xmlns:mp="http://schemas.microsoft.com/office/mac/powerpoint/2008/main" xmlns="" Requires="mp">
      <p:transition spd="med">
        <p14:prism xmlns:p14="http://schemas.microsoft.com/office/powerpoint/2010/main"/>
      </p:transition>
    </mc:Choice>
    <mc:Fallback>
      <p:transition spd="med">
        <p:cover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6" name="Rectangle 2"/>
          <p:cNvSpPr>
            <a:spLocks noGrp="1" noChangeArrowheads="1"/>
          </p:cNvSpPr>
          <p:nvPr>
            <p:ph type="title"/>
          </p:nvPr>
        </p:nvSpPr>
        <p:spPr>
          <a:xfrm>
            <a:off x="990600" y="274638"/>
            <a:ext cx="7943850" cy="1143000"/>
          </a:xfrm>
          <a:noFill/>
          <a:ln w="9525">
            <a:noFill/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3d extrusionH="57150">
              <a:bevelT w="38100" h="38100"/>
            </a:sp3d>
          </a:bodyPr>
          <a:lstStyle/>
          <a:p>
            <a:r>
              <a:rPr lang="en-US" sz="2800" b="1" kern="1200" dirty="0">
                <a:solidFill>
                  <a:srgbClr val="7030A0"/>
                </a:solidFill>
                <a:ea typeface="+mj-ea"/>
                <a:cs typeface="+mj-cs"/>
              </a:rPr>
              <a:t> </a:t>
            </a:r>
            <a:br>
              <a:rPr lang="en-US" sz="2800" b="1" kern="1200" dirty="0">
                <a:solidFill>
                  <a:srgbClr val="7030A0"/>
                </a:solidFill>
                <a:ea typeface="+mj-ea"/>
                <a:cs typeface="+mj-cs"/>
              </a:rPr>
            </a:br>
            <a:r>
              <a:rPr lang="en-US" sz="2800" b="1" kern="1200" dirty="0">
                <a:solidFill>
                  <a:srgbClr val="7030A0"/>
                </a:solidFill>
                <a:ea typeface="+mj-ea"/>
                <a:cs typeface="+mj-cs"/>
              </a:rPr>
              <a:t>PivotTable, Cross Tabulations</a:t>
            </a:r>
          </a:p>
        </p:txBody>
      </p:sp>
      <p:pic>
        <p:nvPicPr>
          <p:cNvPr id="3" name="Picture 2" descr="Screen shot 2013-06-16 at 3.04.04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828800"/>
            <a:ext cx="2882327" cy="4800600"/>
          </a:xfrm>
          <a:prstGeom prst="rect">
            <a:avLst/>
          </a:prstGeom>
        </p:spPr>
      </p:pic>
      <p:pic>
        <p:nvPicPr>
          <p:cNvPr id="5" name="Picture 4" descr="Screen shot 2013-06-16 at 3.03.34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1905000"/>
            <a:ext cx="3517900" cy="939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85801" y="5943600"/>
            <a:ext cx="533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rial"/>
                <a:cs typeface="Arial"/>
              </a:rPr>
              <a:t>It is clear most loan Approvals are for those that Own homes.</a:t>
            </a:r>
          </a:p>
          <a:p>
            <a:r>
              <a:rPr lang="en-US" sz="1000" dirty="0">
                <a:latin typeface="Arial"/>
                <a:cs typeface="Arial"/>
              </a:rPr>
              <a:t>Most loan Denials are for those that do Not Own.  </a:t>
            </a:r>
          </a:p>
        </p:txBody>
      </p:sp>
      <p:pic>
        <p:nvPicPr>
          <p:cNvPr id="7" name="Picture 6" descr="Screen shot 2014-07-27 at 11.48.58 A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895600"/>
            <a:ext cx="5021358" cy="3008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912142"/>
      </p:ext>
    </p:extLst>
  </p:cSld>
  <p:clrMapOvr>
    <a:masterClrMapping/>
  </p:clrMapOvr>
  <mc:AlternateContent xmlns:mc="http://schemas.openxmlformats.org/markup-compatibility/2006">
    <mc:Choice xmlns:mp="http://schemas.microsoft.com/office/mac/powerpoint/2008/main" xmlns="" Requires="mp">
      <p:transition spd="med">
        <p14:prism xmlns:p14="http://schemas.microsoft.com/office/powerpoint/2010/main"/>
      </p:transition>
    </mc:Choice>
    <mc:Fallback>
      <p:transition spd="med">
        <p:cover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6" name="Rectangle 2"/>
          <p:cNvSpPr>
            <a:spLocks noGrp="1" noChangeArrowheads="1"/>
          </p:cNvSpPr>
          <p:nvPr>
            <p:ph type="title"/>
          </p:nvPr>
        </p:nvSpPr>
        <p:spPr>
          <a:xfrm>
            <a:off x="990600" y="274638"/>
            <a:ext cx="7943850" cy="1143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>
              <a:bevelT w="38100" h="38100"/>
            </a:sp3d>
          </a:bodyPr>
          <a:lstStyle/>
          <a:p>
            <a:pPr eaLnBrk="0" fontAlgn="auto" hangingPunct="0">
              <a:spcAft>
                <a:spcPts val="0"/>
              </a:spcAft>
            </a:pPr>
            <a:r>
              <a:rPr lang="en-US" sz="29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"/>
                <a:ea typeface="+mj-ea"/>
                <a:cs typeface="Arial"/>
              </a:rPr>
              <a:t> </a:t>
            </a:r>
            <a:r>
              <a:rPr lang="en-US" sz="2800" b="1" kern="1200" dirty="0">
                <a:solidFill>
                  <a:srgbClr val="7030A0"/>
                </a:solidFill>
                <a:ea typeface="+mj-ea"/>
                <a:cs typeface="+mj-cs"/>
              </a:rPr>
              <a:t>Tableau</a:t>
            </a:r>
          </a:p>
        </p:txBody>
      </p:sp>
      <p:pic>
        <p:nvPicPr>
          <p:cNvPr id="6" name="Picture 5" descr="Screen shot 2014-05-30 at 8.53.22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381000"/>
            <a:ext cx="2249510" cy="609600"/>
          </a:xfrm>
          <a:prstGeom prst="rect">
            <a:avLst/>
          </a:prstGeom>
        </p:spPr>
      </p:pic>
      <p:pic>
        <p:nvPicPr>
          <p:cNvPr id="3" name="Picture 2" descr="Screen shot 2014-08-04 at 10.09.13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371600"/>
            <a:ext cx="7696200" cy="491063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90600" y="6248400"/>
            <a:ext cx="34238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Arial"/>
                <a:cs typeface="Arial"/>
              </a:rPr>
              <a:t>See Tableau Step-By-Step PPT Slides.</a:t>
            </a:r>
          </a:p>
        </p:txBody>
      </p:sp>
    </p:spTree>
    <p:extLst>
      <p:ext uri="{BB962C8B-B14F-4D97-AF65-F5344CB8AC3E}">
        <p14:creationId xmlns:p14="http://schemas.microsoft.com/office/powerpoint/2010/main" val="1730946477"/>
      </p:ext>
    </p:extLst>
  </p:cSld>
  <p:clrMapOvr>
    <a:masterClrMapping/>
  </p:clrMapOvr>
  <mc:AlternateContent xmlns:mc="http://schemas.openxmlformats.org/markup-compatibility/2006">
    <mc:Choice xmlns:mp="http://schemas.microsoft.com/office/mac/powerpoint/2008/main" xmlns="" Requires="mp">
      <p:transition spd="med">
        <p14:prism xmlns:p14="http://schemas.microsoft.com/office/powerpoint/2010/main"/>
      </p:transition>
    </mc:Choice>
    <mc:Fallback>
      <p:transition spd="med">
        <p:cover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6" name="Rectangle 2"/>
          <p:cNvSpPr>
            <a:spLocks noGrp="1" noChangeArrowheads="1"/>
          </p:cNvSpPr>
          <p:nvPr>
            <p:ph type="title"/>
          </p:nvPr>
        </p:nvSpPr>
        <p:spPr>
          <a:xfrm>
            <a:off x="990600" y="274638"/>
            <a:ext cx="7943850" cy="1143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>
              <a:bevelT w="38100" h="38100"/>
            </a:sp3d>
          </a:bodyPr>
          <a:lstStyle/>
          <a:p>
            <a:pPr eaLnBrk="0" fontAlgn="auto" hangingPunct="0">
              <a:spcAft>
                <a:spcPts val="0"/>
              </a:spcAft>
            </a:pPr>
            <a:r>
              <a:rPr lang="en-US" sz="29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"/>
                <a:ea typeface="+mj-ea"/>
                <a:cs typeface="Arial"/>
              </a:rPr>
              <a:t> </a:t>
            </a:r>
            <a:r>
              <a:rPr lang="en-US" sz="2800" b="1" kern="1200" dirty="0">
                <a:solidFill>
                  <a:srgbClr val="7030A0"/>
                </a:solidFill>
                <a:ea typeface="+mj-ea"/>
                <a:cs typeface="+mj-cs"/>
              </a:rPr>
              <a:t>Tableau</a:t>
            </a:r>
          </a:p>
        </p:txBody>
      </p:sp>
      <p:pic>
        <p:nvPicPr>
          <p:cNvPr id="6" name="Picture 5" descr="Screen shot 2014-05-30 at 8.53.22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381000"/>
            <a:ext cx="2249510" cy="609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85800" y="1066800"/>
            <a:ext cx="352835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u="sng" dirty="0"/>
              <a:t>Coffee Chain Data</a:t>
            </a:r>
            <a:r>
              <a:rPr lang="en-US" sz="1400" dirty="0"/>
              <a:t> (database)</a:t>
            </a:r>
          </a:p>
          <a:p>
            <a:endParaRPr lang="en-US" sz="1400" b="1" u="sng" dirty="0"/>
          </a:p>
          <a:p>
            <a:r>
              <a:rPr lang="en-US" sz="1400" dirty="0"/>
              <a:t>Over 4000 transactions in 2012 and 2013.</a:t>
            </a:r>
            <a:endParaRPr lang="en-US" sz="1400" b="1" u="sng" dirty="0"/>
          </a:p>
        </p:txBody>
      </p:sp>
      <p:pic>
        <p:nvPicPr>
          <p:cNvPr id="3" name="Picture 2" descr="Screen Shot 2015-08-18 at 9.12.10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752600"/>
            <a:ext cx="8077200" cy="147450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2525" y="1295400"/>
            <a:ext cx="1574800" cy="2794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33400" y="3352800"/>
            <a:ext cx="4976191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en-US" sz="800" b="1" dirty="0">
                <a:solidFill>
                  <a:srgbClr val="0004B1"/>
                </a:solidFill>
              </a:rPr>
              <a:t>Show total sales (2012 and 2013) for each product grouped within Product Type grouped within Product Line.</a:t>
            </a:r>
          </a:p>
          <a:p>
            <a:pPr marL="228600" indent="-228600">
              <a:buFont typeface="+mj-lt"/>
              <a:buAutoNum type="arabicPeriod"/>
            </a:pPr>
            <a:endParaRPr lang="en-US" sz="800" b="1" dirty="0">
              <a:solidFill>
                <a:srgbClr val="0004B1"/>
              </a:solidFill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sz="800" b="1" dirty="0">
                <a:solidFill>
                  <a:srgbClr val="0004B1"/>
                </a:solidFill>
              </a:rPr>
              <a:t>Show total sales by market region.  Show total sales by state within each market region.</a:t>
            </a:r>
          </a:p>
          <a:p>
            <a:pPr marL="228600" indent="-228600">
              <a:buFont typeface="+mj-lt"/>
              <a:buAutoNum type="arabicPeriod"/>
            </a:pPr>
            <a:endParaRPr lang="en-US" sz="800" b="1" dirty="0">
              <a:solidFill>
                <a:srgbClr val="0004B1"/>
              </a:solidFill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sz="800" b="1" dirty="0">
                <a:solidFill>
                  <a:srgbClr val="0004B1"/>
                </a:solidFill>
              </a:rPr>
              <a:t>Show a geo map of total sales in each state.</a:t>
            </a:r>
          </a:p>
          <a:p>
            <a:pPr marL="228600" indent="-228600">
              <a:buFont typeface="+mj-lt"/>
              <a:buAutoNum type="arabicPeriod"/>
            </a:pPr>
            <a:endParaRPr lang="en-US" sz="800" b="1" dirty="0">
              <a:solidFill>
                <a:srgbClr val="0004B1"/>
              </a:solidFill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sz="800" b="1" dirty="0">
                <a:solidFill>
                  <a:srgbClr val="0004B1"/>
                </a:solidFill>
              </a:rPr>
              <a:t>Show total sales for each market (Major and Small).</a:t>
            </a:r>
          </a:p>
          <a:p>
            <a:pPr marL="228600" indent="-228600">
              <a:buFont typeface="+mj-lt"/>
              <a:buAutoNum type="arabicPeriod"/>
            </a:pPr>
            <a:endParaRPr lang="en-US" sz="800" b="1" dirty="0">
              <a:solidFill>
                <a:srgbClr val="0004B1"/>
              </a:solidFill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sz="800" b="1" dirty="0">
                <a:solidFill>
                  <a:srgbClr val="0004B1"/>
                </a:solidFill>
              </a:rPr>
              <a:t>Budgeted or planned profit grouped by Product Type.</a:t>
            </a:r>
          </a:p>
          <a:p>
            <a:pPr marL="228600" indent="-228600">
              <a:buFont typeface="+mj-lt"/>
              <a:buAutoNum type="arabicPeriod"/>
            </a:pPr>
            <a:endParaRPr lang="en-US" sz="800" b="1" dirty="0">
              <a:solidFill>
                <a:srgbClr val="0004B1"/>
              </a:solidFill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sz="800" b="1" dirty="0">
                <a:solidFill>
                  <a:srgbClr val="0004B1"/>
                </a:solidFill>
              </a:rPr>
              <a:t>Time series sales of time grouped for each Product Type.</a:t>
            </a:r>
          </a:p>
          <a:p>
            <a:pPr marL="228600" indent="-228600">
              <a:buFont typeface="+mj-lt"/>
              <a:buAutoNum type="arabicPeriod"/>
            </a:pPr>
            <a:endParaRPr lang="en-US" sz="800" b="1" dirty="0">
              <a:solidFill>
                <a:srgbClr val="0004B1"/>
              </a:solidFill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sz="800" b="1" dirty="0">
                <a:solidFill>
                  <a:srgbClr val="0004B1"/>
                </a:solidFill>
              </a:rPr>
              <a:t>Sales and profits over time by Product Type.</a:t>
            </a:r>
          </a:p>
          <a:p>
            <a:pPr marL="228600" indent="-228600">
              <a:buFont typeface="+mj-lt"/>
              <a:buAutoNum type="arabicPeriod"/>
            </a:pPr>
            <a:endParaRPr lang="en-US" sz="800" b="1" dirty="0">
              <a:solidFill>
                <a:srgbClr val="0004B1"/>
              </a:solidFill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sz="800" b="1" dirty="0">
                <a:solidFill>
                  <a:srgbClr val="0004B1"/>
                </a:solidFill>
              </a:rPr>
              <a:t>Total sales and total profits for each Product Type.  Then filtered for states of interest.</a:t>
            </a:r>
          </a:p>
          <a:p>
            <a:pPr marL="228600" indent="-228600">
              <a:buFont typeface="+mj-lt"/>
              <a:buAutoNum type="arabicPeriod"/>
            </a:pPr>
            <a:endParaRPr lang="en-US" sz="800" b="1" dirty="0">
              <a:solidFill>
                <a:srgbClr val="0004B1"/>
              </a:solidFill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sz="800" b="1" dirty="0">
                <a:solidFill>
                  <a:srgbClr val="0004B1"/>
                </a:solidFill>
              </a:rPr>
              <a:t>Cross Tab table that displays the number of sales of each product within each product type.</a:t>
            </a:r>
          </a:p>
          <a:p>
            <a:pPr marL="228600" indent="-228600">
              <a:buFont typeface="+mj-lt"/>
              <a:buAutoNum type="arabicPeriod"/>
            </a:pPr>
            <a:endParaRPr lang="en-US" sz="800" b="1" dirty="0">
              <a:solidFill>
                <a:srgbClr val="0004B1"/>
              </a:solidFill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sz="800" b="1" dirty="0">
                <a:solidFill>
                  <a:srgbClr val="0004B1"/>
                </a:solidFill>
              </a:rPr>
              <a:t>Drill down showing total profit by Product Line, Product Type, and individual Products.</a:t>
            </a:r>
          </a:p>
          <a:p>
            <a:pPr marL="228600" indent="-228600">
              <a:buFont typeface="+mj-lt"/>
              <a:buAutoNum type="arabicPeriod"/>
            </a:pPr>
            <a:endParaRPr lang="en-US" sz="800" b="1" dirty="0">
              <a:solidFill>
                <a:srgbClr val="0004B1"/>
              </a:solidFill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sz="800" b="1" dirty="0">
                <a:solidFill>
                  <a:srgbClr val="0004B1"/>
                </a:solidFill>
              </a:rPr>
              <a:t>Combo chart budget sales and actual sales over time.</a:t>
            </a:r>
          </a:p>
          <a:p>
            <a:pPr marL="228600" indent="-228600">
              <a:buFont typeface="+mj-lt"/>
              <a:buAutoNum type="arabicPeriod"/>
            </a:pPr>
            <a:endParaRPr lang="en-US" sz="800" b="1" dirty="0">
              <a:solidFill>
                <a:srgbClr val="0004B1"/>
              </a:solidFill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sz="800" b="1" dirty="0">
                <a:solidFill>
                  <a:srgbClr val="0004B1"/>
                </a:solidFill>
              </a:rPr>
              <a:t>Calculated field ratio of actual profit to budgeted profit for each product overall for the two years.</a:t>
            </a:r>
          </a:p>
          <a:p>
            <a:endParaRPr lang="en-US" sz="800" b="1" dirty="0">
              <a:solidFill>
                <a:srgbClr val="0004B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4052960"/>
      </p:ext>
    </p:extLst>
  </p:cSld>
  <p:clrMapOvr>
    <a:masterClrMapping/>
  </p:clrMapOvr>
  <mc:AlternateContent xmlns:mc="http://schemas.openxmlformats.org/markup-compatibility/2006">
    <mc:Choice xmlns="" xmlns:mp="http://schemas.microsoft.com/office/mac/powerpoint/2008/main" Requires="mp">
      <p:transition spd="med">
        <p14:prism xmlns:p14="http://schemas.microsoft.com/office/powerpoint/2010/main"/>
      </p:transition>
    </mc:Choice>
    <mc:Fallback>
      <p:transition spd="med">
        <p:cover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6" name="Rectangle 2"/>
          <p:cNvSpPr>
            <a:spLocks noGrp="1" noChangeArrowheads="1"/>
          </p:cNvSpPr>
          <p:nvPr>
            <p:ph type="title"/>
          </p:nvPr>
        </p:nvSpPr>
        <p:spPr>
          <a:xfrm>
            <a:off x="990600" y="274638"/>
            <a:ext cx="7943850" cy="1143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>
              <a:bevelT w="38100" h="38100"/>
            </a:sp3d>
          </a:bodyPr>
          <a:lstStyle/>
          <a:p>
            <a:pPr eaLnBrk="0" fontAlgn="auto" hangingPunct="0">
              <a:spcAft>
                <a:spcPts val="0"/>
              </a:spcAft>
            </a:pPr>
            <a:r>
              <a:rPr lang="en-US" sz="29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"/>
                <a:ea typeface="+mj-ea"/>
                <a:cs typeface="Arial"/>
              </a:rPr>
              <a:t> </a:t>
            </a:r>
            <a:r>
              <a:rPr lang="en-US" sz="2800" b="1" kern="1200" dirty="0">
                <a:solidFill>
                  <a:srgbClr val="7030A0"/>
                </a:solidFill>
                <a:ea typeface="+mj-ea"/>
                <a:cs typeface="+mj-cs"/>
              </a:rPr>
              <a:t>Worksheet</a:t>
            </a:r>
          </a:p>
        </p:txBody>
      </p:sp>
      <p:pic>
        <p:nvPicPr>
          <p:cNvPr id="6" name="Picture 5" descr="Screen shot 2014-05-30 at 8.53.22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381000"/>
            <a:ext cx="2249510" cy="609600"/>
          </a:xfrm>
          <a:prstGeom prst="rect">
            <a:avLst/>
          </a:prstGeom>
        </p:spPr>
      </p:pic>
      <p:pic>
        <p:nvPicPr>
          <p:cNvPr id="2" name="Picture 1" descr="Screen Shot 2015-08-18 at 8.07.25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1295400"/>
            <a:ext cx="6705600" cy="483814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09600" y="1828800"/>
            <a:ext cx="139909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Categorical Data</a:t>
            </a:r>
          </a:p>
          <a:p>
            <a:r>
              <a:rPr lang="en-US" sz="1000" dirty="0"/>
              <a:t>String or Text</a:t>
            </a:r>
          </a:p>
          <a:p>
            <a:r>
              <a:rPr lang="en-US" sz="1000" dirty="0"/>
              <a:t>Dates</a:t>
            </a:r>
          </a:p>
          <a:p>
            <a:endParaRPr lang="en-US" sz="1000" dirty="0"/>
          </a:p>
        </p:txBody>
      </p:sp>
      <p:sp>
        <p:nvSpPr>
          <p:cNvPr id="7" name="TextBox 6"/>
          <p:cNvSpPr txBox="1"/>
          <p:nvPr/>
        </p:nvSpPr>
        <p:spPr>
          <a:xfrm>
            <a:off x="609600" y="3962400"/>
            <a:ext cx="14156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Continuous Data</a:t>
            </a:r>
          </a:p>
        </p:txBody>
      </p:sp>
    </p:spTree>
    <p:extLst>
      <p:ext uri="{BB962C8B-B14F-4D97-AF65-F5344CB8AC3E}">
        <p14:creationId xmlns:p14="http://schemas.microsoft.com/office/powerpoint/2010/main" val="1190325756"/>
      </p:ext>
    </p:extLst>
  </p:cSld>
  <p:clrMapOvr>
    <a:masterClrMapping/>
  </p:clrMapOvr>
  <mc:AlternateContent xmlns:mc="http://schemas.openxmlformats.org/markup-compatibility/2006">
    <mc:Choice xmlns="" xmlns:mp="http://schemas.microsoft.com/office/mac/powerpoint/2008/main" Requires="mp">
      <p:transition spd="med">
        <p14:prism xmlns:p14="http://schemas.microsoft.com/office/powerpoint/2010/main"/>
      </p:transition>
    </mc:Choice>
    <mc:Fallback>
      <p:transition spd="med">
        <p:cover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6" name="Rectangle 2"/>
          <p:cNvSpPr>
            <a:spLocks noGrp="1" noChangeArrowheads="1"/>
          </p:cNvSpPr>
          <p:nvPr>
            <p:ph type="title"/>
          </p:nvPr>
        </p:nvSpPr>
        <p:spPr>
          <a:xfrm>
            <a:off x="990600" y="274638"/>
            <a:ext cx="7943850" cy="1143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>
              <a:bevelT w="38100" h="38100"/>
            </a:sp3d>
          </a:bodyPr>
          <a:lstStyle/>
          <a:p>
            <a:pPr eaLnBrk="0" fontAlgn="auto" hangingPunct="0">
              <a:spcAft>
                <a:spcPts val="0"/>
              </a:spcAft>
            </a:pPr>
            <a:r>
              <a:rPr lang="en-US" sz="29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"/>
                <a:ea typeface="+mj-ea"/>
                <a:cs typeface="Arial"/>
              </a:rPr>
              <a:t> </a:t>
            </a:r>
            <a:r>
              <a:rPr lang="en-US" sz="2800" b="1" kern="1200" dirty="0">
                <a:solidFill>
                  <a:srgbClr val="7030A0"/>
                </a:solidFill>
                <a:ea typeface="+mj-ea"/>
                <a:cs typeface="+mj-cs"/>
              </a:rPr>
              <a:t>Tableau</a:t>
            </a:r>
          </a:p>
        </p:txBody>
      </p:sp>
      <p:pic>
        <p:nvPicPr>
          <p:cNvPr id="6" name="Picture 5" descr="Screen shot 2014-05-30 at 8.53.22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381000"/>
            <a:ext cx="2249510" cy="609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85800" y="1066800"/>
            <a:ext cx="5599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u="sng" dirty="0"/>
              <a:t>Coffee Chain Data</a:t>
            </a:r>
            <a:r>
              <a:rPr lang="en-US" sz="1400" dirty="0"/>
              <a:t> (2 Product Lines, 4 Product Types, 13 Products)</a:t>
            </a:r>
            <a:r>
              <a:rPr lang="en-US" sz="1400" b="1" u="sng" dirty="0"/>
              <a:t> </a:t>
            </a:r>
          </a:p>
        </p:txBody>
      </p:sp>
      <p:pic>
        <p:nvPicPr>
          <p:cNvPr id="2" name="Picture 1" descr="Screen Shot 2015-08-18 at 8.50.17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371600"/>
            <a:ext cx="8153400" cy="4955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14699"/>
      </p:ext>
    </p:extLst>
  </p:cSld>
  <p:clrMapOvr>
    <a:masterClrMapping/>
  </p:clrMapOvr>
  <mc:AlternateContent xmlns:mc="http://schemas.openxmlformats.org/markup-compatibility/2006">
    <mc:Choice xmlns="" xmlns:mp="http://schemas.microsoft.com/office/mac/powerpoint/2008/main" Requires="mp">
      <p:transition spd="med">
        <p14:prism xmlns:p14="http://schemas.microsoft.com/office/powerpoint/2010/main"/>
      </p:transition>
    </mc:Choice>
    <mc:Fallback>
      <p:transition spd="med">
        <p:cover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6" name="Rectangle 2"/>
          <p:cNvSpPr>
            <a:spLocks noGrp="1" noChangeArrowheads="1"/>
          </p:cNvSpPr>
          <p:nvPr>
            <p:ph type="title"/>
          </p:nvPr>
        </p:nvSpPr>
        <p:spPr>
          <a:xfrm>
            <a:off x="990600" y="274638"/>
            <a:ext cx="7943850" cy="1143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>
              <a:bevelT w="38100" h="38100"/>
            </a:sp3d>
          </a:bodyPr>
          <a:lstStyle/>
          <a:p>
            <a:pPr eaLnBrk="0" fontAlgn="auto" hangingPunct="0">
              <a:spcAft>
                <a:spcPts val="0"/>
              </a:spcAft>
            </a:pPr>
            <a:r>
              <a:rPr lang="en-US" sz="29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"/>
                <a:ea typeface="+mj-ea"/>
                <a:cs typeface="Arial"/>
              </a:rPr>
              <a:t> </a:t>
            </a:r>
            <a:r>
              <a:rPr lang="en-US" sz="2800" b="1" kern="1200" dirty="0">
                <a:solidFill>
                  <a:srgbClr val="7030A0"/>
                </a:solidFill>
                <a:ea typeface="+mj-ea"/>
                <a:cs typeface="+mj-cs"/>
              </a:rPr>
              <a:t>Tableau</a:t>
            </a:r>
          </a:p>
        </p:txBody>
      </p:sp>
      <p:pic>
        <p:nvPicPr>
          <p:cNvPr id="6" name="Picture 5" descr="Screen shot 2014-05-30 at 8.53.22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381000"/>
            <a:ext cx="2249510" cy="609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85800" y="1066800"/>
            <a:ext cx="75673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u="sng" dirty="0"/>
              <a:t>Coffee Chain Data</a:t>
            </a:r>
            <a:r>
              <a:rPr lang="en-US" sz="1400" dirty="0"/>
              <a:t> (4 Markets/Regions)                                           (States within Markets)</a:t>
            </a:r>
            <a:r>
              <a:rPr lang="en-US" sz="1400" b="1" u="sng" dirty="0"/>
              <a:t> </a:t>
            </a:r>
          </a:p>
        </p:txBody>
      </p:sp>
      <p:pic>
        <p:nvPicPr>
          <p:cNvPr id="3" name="Picture 2" descr="Screen Shot 2015-08-18 at 8.52.48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447800"/>
            <a:ext cx="3526753" cy="3886200"/>
          </a:xfrm>
          <a:prstGeom prst="rect">
            <a:avLst/>
          </a:prstGeom>
        </p:spPr>
      </p:pic>
      <p:pic>
        <p:nvPicPr>
          <p:cNvPr id="5" name="Picture 4" descr="Screen Shot 2015-08-18 at 8.53.58 A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0" y="1524000"/>
            <a:ext cx="4461377" cy="2703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180549"/>
      </p:ext>
    </p:extLst>
  </p:cSld>
  <p:clrMapOvr>
    <a:masterClrMapping/>
  </p:clrMapOvr>
  <mc:AlternateContent xmlns:mc="http://schemas.openxmlformats.org/markup-compatibility/2006">
    <mc:Choice xmlns="" xmlns:mp="http://schemas.microsoft.com/office/mac/powerpoint/2008/main" Requires="mp">
      <p:transition spd="med">
        <p14:prism xmlns:p14="http://schemas.microsoft.com/office/powerpoint/2010/main"/>
      </p:transition>
    </mc:Choice>
    <mc:Fallback>
      <p:transition spd="med">
        <p:cover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6" name="Rectangle 2"/>
          <p:cNvSpPr>
            <a:spLocks noGrp="1" noChangeArrowheads="1"/>
          </p:cNvSpPr>
          <p:nvPr>
            <p:ph type="title"/>
          </p:nvPr>
        </p:nvSpPr>
        <p:spPr>
          <a:xfrm>
            <a:off x="990600" y="274638"/>
            <a:ext cx="7943850" cy="1143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>
              <a:bevelT w="38100" h="38100"/>
            </a:sp3d>
          </a:bodyPr>
          <a:lstStyle/>
          <a:p>
            <a:pPr eaLnBrk="0" fontAlgn="auto" hangingPunct="0">
              <a:spcAft>
                <a:spcPts val="0"/>
              </a:spcAft>
            </a:pPr>
            <a:r>
              <a:rPr lang="en-US" sz="29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"/>
                <a:ea typeface="+mj-ea"/>
                <a:cs typeface="Arial"/>
              </a:rPr>
              <a:t> </a:t>
            </a:r>
            <a:r>
              <a:rPr lang="en-US" sz="2800" b="1" kern="1200" dirty="0">
                <a:solidFill>
                  <a:srgbClr val="7030A0"/>
                </a:solidFill>
                <a:ea typeface="+mj-ea"/>
                <a:cs typeface="+mj-cs"/>
              </a:rPr>
              <a:t>Tableau</a:t>
            </a:r>
          </a:p>
        </p:txBody>
      </p:sp>
      <p:pic>
        <p:nvPicPr>
          <p:cNvPr id="6" name="Picture 5" descr="Screen shot 2014-05-30 at 8.53.22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381000"/>
            <a:ext cx="2249510" cy="6096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1131973"/>
            <a:ext cx="5070475" cy="5273992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H="1" flipV="1">
            <a:off x="6888978" y="1676400"/>
            <a:ext cx="883422" cy="598573"/>
          </a:xfrm>
          <a:prstGeom prst="straightConnector1">
            <a:avLst/>
          </a:prstGeom>
          <a:ln w="47625">
            <a:solidFill>
              <a:srgbClr val="7030A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8500950"/>
      </p:ext>
    </p:extLst>
  </p:cSld>
  <p:clrMapOvr>
    <a:masterClrMapping/>
  </p:clrMapOvr>
  <mc:AlternateContent xmlns:mc="http://schemas.openxmlformats.org/markup-compatibility/2006">
    <mc:Choice xmlns="" xmlns:mp="http://schemas.microsoft.com/office/mac/powerpoint/2008/main" Requires="mp">
      <p:transition spd="med">
        <p14:prism xmlns:p14="http://schemas.microsoft.com/office/powerpoint/2010/main"/>
      </p:transition>
    </mc:Choice>
    <mc:Fallback>
      <p:transition spd="med">
        <p:cover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6" name="Rectangle 2"/>
          <p:cNvSpPr>
            <a:spLocks noGrp="1" noChangeArrowheads="1"/>
          </p:cNvSpPr>
          <p:nvPr>
            <p:ph type="title"/>
          </p:nvPr>
        </p:nvSpPr>
        <p:spPr>
          <a:xfrm>
            <a:off x="990600" y="274638"/>
            <a:ext cx="7943850" cy="1143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>
              <a:bevelT w="38100" h="38100"/>
            </a:sp3d>
          </a:bodyPr>
          <a:lstStyle/>
          <a:p>
            <a:pPr eaLnBrk="0" fontAlgn="auto" hangingPunct="0">
              <a:spcAft>
                <a:spcPts val="0"/>
              </a:spcAft>
            </a:pPr>
            <a:r>
              <a:rPr lang="en-US" sz="29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"/>
                <a:ea typeface="+mj-ea"/>
                <a:cs typeface="Arial"/>
              </a:rPr>
              <a:t> </a:t>
            </a:r>
            <a:r>
              <a:rPr lang="en-US" sz="2800" b="1" kern="1200" dirty="0">
                <a:solidFill>
                  <a:srgbClr val="7030A0"/>
                </a:solidFill>
                <a:ea typeface="+mj-ea"/>
                <a:cs typeface="+mj-cs"/>
              </a:rPr>
              <a:t>Tableau</a:t>
            </a:r>
          </a:p>
        </p:txBody>
      </p:sp>
      <p:pic>
        <p:nvPicPr>
          <p:cNvPr id="6" name="Picture 5" descr="Screen shot 2014-05-30 at 8.53.22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381000"/>
            <a:ext cx="2249510" cy="6096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763" y="1219200"/>
            <a:ext cx="6997523" cy="4595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885940"/>
      </p:ext>
    </p:extLst>
  </p:cSld>
  <p:clrMapOvr>
    <a:masterClrMapping/>
  </p:clrMapOvr>
  <mc:AlternateContent xmlns:mc="http://schemas.openxmlformats.org/markup-compatibility/2006">
    <mc:Choice xmlns="" xmlns:mp="http://schemas.microsoft.com/office/mac/powerpoint/2008/main" Requires="mp">
      <p:transition spd="med">
        <p14:prism xmlns:p14="http://schemas.microsoft.com/office/powerpoint/2010/main"/>
      </p:transition>
    </mc:Choice>
    <mc:Fallback>
      <p:transition spd="med">
        <p:cover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685800" y="384175"/>
            <a:ext cx="7772400" cy="684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3d extrusionH="57150">
              <a:bevelT w="38100" h="38100"/>
            </a:sp3d>
          </a:bodyPr>
          <a:lstStyle>
            <a:lvl1pPr algn="ctr" eaLnBrk="0" hangingPunct="0">
              <a:defRPr sz="3200" b="1">
                <a:solidFill>
                  <a:srgbClr val="7030A0"/>
                </a:solidFill>
                <a:latin typeface="+mj-lt"/>
                <a:ea typeface="+mj-ea"/>
                <a:cs typeface="+mj-cs"/>
              </a:defRPr>
            </a:lvl1pPr>
            <a:lvl2pPr algn="ctr" eaLnBrk="0" hangingPunct="0">
              <a:defRPr sz="4800">
                <a:solidFill>
                  <a:schemeClr val="tx2"/>
                </a:solidFill>
                <a:latin typeface="Andy" pitchFamily="66" charset="0"/>
                <a:ea typeface="ＭＳ Ｐゴシック" pitchFamily="-65" charset="-128"/>
                <a:cs typeface="ＭＳ Ｐゴシック" pitchFamily="-65" charset="-128"/>
              </a:defRPr>
            </a:lvl2pPr>
            <a:lvl3pPr algn="ctr" eaLnBrk="0" hangingPunct="0">
              <a:defRPr sz="4800">
                <a:solidFill>
                  <a:schemeClr val="tx2"/>
                </a:solidFill>
                <a:latin typeface="Andy" pitchFamily="66" charset="0"/>
                <a:ea typeface="ＭＳ Ｐゴシック" pitchFamily="-65" charset="-128"/>
                <a:cs typeface="ＭＳ Ｐゴシック" pitchFamily="-65" charset="-128"/>
              </a:defRPr>
            </a:lvl3pPr>
            <a:lvl4pPr algn="ctr" eaLnBrk="0" hangingPunct="0">
              <a:defRPr sz="4800">
                <a:solidFill>
                  <a:schemeClr val="tx2"/>
                </a:solidFill>
                <a:latin typeface="Andy" pitchFamily="66" charset="0"/>
                <a:ea typeface="ＭＳ Ｐゴシック" pitchFamily="-65" charset="-128"/>
                <a:cs typeface="ＭＳ Ｐゴシック" pitchFamily="-65" charset="-128"/>
              </a:defRPr>
            </a:lvl4pPr>
            <a:lvl5pPr algn="ctr" eaLnBrk="0" hangingPunct="0">
              <a:defRPr sz="4800">
                <a:solidFill>
                  <a:schemeClr val="tx2"/>
                </a:solidFill>
                <a:latin typeface="Andy" pitchFamily="66" charset="0"/>
                <a:ea typeface="ＭＳ Ｐゴシック" pitchFamily="-65" charset="-128"/>
                <a:cs typeface="ＭＳ Ｐゴシック" pitchFamily="-65" charset="-128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tx2"/>
                </a:solidFill>
                <a:latin typeface="Andy" pitchFamily="66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tx2"/>
                </a:solidFill>
                <a:latin typeface="Andy" pitchFamily="66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tx2"/>
                </a:solidFill>
                <a:latin typeface="Andy" pitchFamily="66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tx2"/>
                </a:solidFill>
                <a:latin typeface="Andy" pitchFamily="66" charset="0"/>
              </a:defRPr>
            </a:lvl9pPr>
          </a:lstStyle>
          <a:p>
            <a:r>
              <a:rPr lang="en-US" sz="2400" dirty="0"/>
              <a:t>Hierarchical(treemap) Data Heat Map</a:t>
            </a:r>
          </a:p>
        </p:txBody>
      </p:sp>
      <p:pic>
        <p:nvPicPr>
          <p:cNvPr id="4" name="Picture 3" descr="A close up of a scoreboard&#10;&#10;Description automatically generated">
            <a:extLst>
              <a:ext uri="{FF2B5EF4-FFF2-40B4-BE49-F238E27FC236}">
                <a16:creationId xmlns:a16="http://schemas.microsoft.com/office/drawing/2014/main" id="{087C3990-3361-449C-AC0F-3237426567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990600"/>
            <a:ext cx="8376745" cy="491807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A38DFAA-52D9-4BB8-8E72-3A98CA1E35F7}"/>
              </a:ext>
            </a:extLst>
          </p:cNvPr>
          <p:cNvSpPr/>
          <p:nvPr/>
        </p:nvSpPr>
        <p:spPr>
          <a:xfrm>
            <a:off x="838200" y="6019800"/>
            <a:ext cx="420506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4"/>
              </a:rPr>
              <a:t>https://www.finviz.com/map.ashx?t=sec</a:t>
            </a:r>
            <a:endParaRPr lang="en-US" dirty="0"/>
          </a:p>
          <a:p>
            <a:endParaRPr lang="en-US" dirty="0"/>
          </a:p>
        </p:txBody>
      </p:sp>
      <p:pic>
        <p:nvPicPr>
          <p:cNvPr id="2" name="Picture 1" descr="Screen Shot 2016-07-13 at 5.26.58 PM.png">
            <a:extLst>
              <a:ext uri="{FF2B5EF4-FFF2-40B4-BE49-F238E27FC236}">
                <a16:creationId xmlns:a16="http://schemas.microsoft.com/office/drawing/2014/main" id="{BFFCC053-AE01-48EA-865C-4BC5298803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400" y="6019800"/>
            <a:ext cx="1828800" cy="296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371440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6" name="Rectangle 2"/>
          <p:cNvSpPr>
            <a:spLocks noGrp="1" noChangeArrowheads="1"/>
          </p:cNvSpPr>
          <p:nvPr>
            <p:ph type="title"/>
          </p:nvPr>
        </p:nvSpPr>
        <p:spPr>
          <a:xfrm>
            <a:off x="990600" y="274638"/>
            <a:ext cx="7943850" cy="1143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>
              <a:bevelT w="38100" h="38100"/>
            </a:sp3d>
          </a:bodyPr>
          <a:lstStyle/>
          <a:p>
            <a:pPr eaLnBrk="0" fontAlgn="auto" hangingPunct="0">
              <a:spcAft>
                <a:spcPts val="0"/>
              </a:spcAft>
            </a:pPr>
            <a:r>
              <a:rPr lang="en-US" sz="29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"/>
                <a:ea typeface="+mj-ea"/>
                <a:cs typeface="Arial"/>
              </a:rPr>
              <a:t> </a:t>
            </a:r>
            <a:r>
              <a:rPr lang="en-US" sz="2800" b="1" kern="1200" dirty="0">
                <a:solidFill>
                  <a:srgbClr val="7030A0"/>
                </a:solidFill>
                <a:ea typeface="+mj-ea"/>
                <a:cs typeface="+mj-cs"/>
              </a:rPr>
              <a:t>Tableau</a:t>
            </a:r>
          </a:p>
        </p:txBody>
      </p:sp>
      <p:pic>
        <p:nvPicPr>
          <p:cNvPr id="6" name="Picture 5" descr="Screen shot 2014-05-30 at 8.53.22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381000"/>
            <a:ext cx="2249510" cy="609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85800" y="1066800"/>
            <a:ext cx="30876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u="sng" dirty="0"/>
              <a:t>Coffee Chain Data</a:t>
            </a:r>
            <a:r>
              <a:rPr lang="en-US" sz="1400" dirty="0"/>
              <a:t> (2 Market Sizes)</a:t>
            </a:r>
            <a:r>
              <a:rPr lang="en-US" sz="1400" b="1" u="sng" dirty="0"/>
              <a:t> </a:t>
            </a:r>
          </a:p>
        </p:txBody>
      </p:sp>
      <p:pic>
        <p:nvPicPr>
          <p:cNvPr id="2" name="Picture 1" descr="Screen Shot 2015-08-18 at 8.56.51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1676400"/>
            <a:ext cx="3719633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075495"/>
      </p:ext>
    </p:extLst>
  </p:cSld>
  <p:clrMapOvr>
    <a:masterClrMapping/>
  </p:clrMapOvr>
  <mc:AlternateContent xmlns:mc="http://schemas.openxmlformats.org/markup-compatibility/2006">
    <mc:Choice xmlns="" xmlns:mp="http://schemas.microsoft.com/office/mac/powerpoint/2008/main" Requires="mp">
      <p:transition spd="med">
        <p14:prism xmlns:p14="http://schemas.microsoft.com/office/powerpoint/2010/main"/>
      </p:transition>
    </mc:Choice>
    <mc:Fallback>
      <p:transition spd="med">
        <p:cover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6" name="Rectangle 2"/>
          <p:cNvSpPr>
            <a:spLocks noGrp="1" noChangeArrowheads="1"/>
          </p:cNvSpPr>
          <p:nvPr>
            <p:ph type="title"/>
          </p:nvPr>
        </p:nvSpPr>
        <p:spPr>
          <a:xfrm>
            <a:off x="990600" y="274638"/>
            <a:ext cx="7943850" cy="1143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>
              <a:bevelT w="38100" h="38100"/>
            </a:sp3d>
          </a:bodyPr>
          <a:lstStyle/>
          <a:p>
            <a:pPr eaLnBrk="0" fontAlgn="auto" hangingPunct="0">
              <a:spcAft>
                <a:spcPts val="0"/>
              </a:spcAft>
            </a:pPr>
            <a:r>
              <a:rPr lang="en-US" sz="29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"/>
                <a:ea typeface="+mj-ea"/>
                <a:cs typeface="Arial"/>
              </a:rPr>
              <a:t> </a:t>
            </a:r>
            <a:r>
              <a:rPr lang="en-US" sz="2800" b="1" kern="1200" dirty="0">
                <a:solidFill>
                  <a:srgbClr val="7030A0"/>
                </a:solidFill>
                <a:ea typeface="+mj-ea"/>
                <a:cs typeface="+mj-cs"/>
              </a:rPr>
              <a:t>Tableau</a:t>
            </a:r>
          </a:p>
        </p:txBody>
      </p:sp>
      <p:pic>
        <p:nvPicPr>
          <p:cNvPr id="6" name="Picture 5" descr="Screen shot 2014-05-30 at 8.53.22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381000"/>
            <a:ext cx="2249510" cy="6096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762000" y="1143000"/>
            <a:ext cx="38743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Budgeted Profit and grouped by Product Type. </a:t>
            </a:r>
          </a:p>
        </p:txBody>
      </p:sp>
      <p:pic>
        <p:nvPicPr>
          <p:cNvPr id="3" name="Picture 2" descr="Screen Shot 2015-08-18 at 8.19.46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524000"/>
            <a:ext cx="3923259" cy="4267200"/>
          </a:xfrm>
          <a:prstGeom prst="rect">
            <a:avLst/>
          </a:prstGeom>
        </p:spPr>
      </p:pic>
      <p:pic>
        <p:nvPicPr>
          <p:cNvPr id="4" name="Picture 3" descr="Screen Shot 2015-08-18 at 8.22.22 A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0" y="1524000"/>
            <a:ext cx="3832259" cy="4191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105400" y="5867400"/>
            <a:ext cx="354640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Drag Product Type from Dimensions to Color, under Marks.</a:t>
            </a:r>
          </a:p>
        </p:txBody>
      </p:sp>
    </p:spTree>
    <p:extLst>
      <p:ext uri="{BB962C8B-B14F-4D97-AF65-F5344CB8AC3E}">
        <p14:creationId xmlns:p14="http://schemas.microsoft.com/office/powerpoint/2010/main" val="3956907226"/>
      </p:ext>
    </p:extLst>
  </p:cSld>
  <p:clrMapOvr>
    <a:masterClrMapping/>
  </p:clrMapOvr>
  <mc:AlternateContent xmlns:mc="http://schemas.openxmlformats.org/markup-compatibility/2006">
    <mc:Choice xmlns="" xmlns:mp="http://schemas.microsoft.com/office/mac/powerpoint/2008/main" Requires="mp">
      <p:transition spd="med">
        <p14:prism xmlns:p14="http://schemas.microsoft.com/office/powerpoint/2010/main"/>
      </p:transition>
    </mc:Choice>
    <mc:Fallback>
      <p:transition spd="med">
        <p:cover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6" name="Rectangle 2"/>
          <p:cNvSpPr>
            <a:spLocks noGrp="1" noChangeArrowheads="1"/>
          </p:cNvSpPr>
          <p:nvPr>
            <p:ph type="title"/>
          </p:nvPr>
        </p:nvSpPr>
        <p:spPr>
          <a:xfrm>
            <a:off x="990600" y="274638"/>
            <a:ext cx="7943850" cy="1143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>
              <a:bevelT w="38100" h="38100"/>
            </a:sp3d>
          </a:bodyPr>
          <a:lstStyle/>
          <a:p>
            <a:pPr eaLnBrk="0" fontAlgn="auto" hangingPunct="0">
              <a:spcAft>
                <a:spcPts val="0"/>
              </a:spcAft>
            </a:pPr>
            <a:r>
              <a:rPr lang="en-US" sz="29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"/>
                <a:ea typeface="+mj-ea"/>
                <a:cs typeface="Arial"/>
              </a:rPr>
              <a:t> </a:t>
            </a:r>
            <a:r>
              <a:rPr lang="en-US" sz="2800" b="1" kern="1200" dirty="0">
                <a:solidFill>
                  <a:srgbClr val="7030A0"/>
                </a:solidFill>
                <a:ea typeface="+mj-ea"/>
                <a:cs typeface="+mj-cs"/>
              </a:rPr>
              <a:t>Tableau</a:t>
            </a:r>
          </a:p>
        </p:txBody>
      </p:sp>
      <p:pic>
        <p:nvPicPr>
          <p:cNvPr id="6" name="Picture 5" descr="Screen shot 2014-05-30 at 8.53.22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381000"/>
            <a:ext cx="2249510" cy="609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62000" y="1143000"/>
            <a:ext cx="23799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Sales and Profits over time. </a:t>
            </a:r>
          </a:p>
        </p:txBody>
      </p:sp>
      <p:pic>
        <p:nvPicPr>
          <p:cNvPr id="2" name="Picture 1" descr="Screen Shot 2015-08-18 at 8.28.06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524000"/>
            <a:ext cx="4350593" cy="2931137"/>
          </a:xfrm>
          <a:prstGeom prst="rect">
            <a:avLst/>
          </a:prstGeom>
        </p:spPr>
      </p:pic>
      <p:pic>
        <p:nvPicPr>
          <p:cNvPr id="3" name="Picture 2" descr="Screen Shot 2015-08-18 at 8.29.14 A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2438400"/>
            <a:ext cx="4953000" cy="326395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105400" y="5867400"/>
            <a:ext cx="354640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Drag Product Type from Dimensions to Color, under Marks.</a:t>
            </a:r>
          </a:p>
        </p:txBody>
      </p:sp>
    </p:spTree>
    <p:extLst>
      <p:ext uri="{BB962C8B-B14F-4D97-AF65-F5344CB8AC3E}">
        <p14:creationId xmlns:p14="http://schemas.microsoft.com/office/powerpoint/2010/main" val="1828791927"/>
      </p:ext>
    </p:extLst>
  </p:cSld>
  <p:clrMapOvr>
    <a:masterClrMapping/>
  </p:clrMapOvr>
  <mc:AlternateContent xmlns:mc="http://schemas.openxmlformats.org/markup-compatibility/2006">
    <mc:Choice xmlns="" xmlns:mp="http://schemas.microsoft.com/office/mac/powerpoint/2008/main" Requires="mp">
      <p:transition spd="med">
        <p14:prism xmlns:p14="http://schemas.microsoft.com/office/powerpoint/2010/main"/>
      </p:transition>
    </mc:Choice>
    <mc:Fallback>
      <p:transition spd="med">
        <p:cover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6" name="Rectangle 2"/>
          <p:cNvSpPr>
            <a:spLocks noGrp="1" noChangeArrowheads="1"/>
          </p:cNvSpPr>
          <p:nvPr>
            <p:ph type="title"/>
          </p:nvPr>
        </p:nvSpPr>
        <p:spPr>
          <a:xfrm>
            <a:off x="990600" y="274638"/>
            <a:ext cx="7943850" cy="1143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>
              <a:bevelT w="38100" h="38100"/>
            </a:sp3d>
          </a:bodyPr>
          <a:lstStyle/>
          <a:p>
            <a:pPr eaLnBrk="0" fontAlgn="auto" hangingPunct="0">
              <a:spcAft>
                <a:spcPts val="0"/>
              </a:spcAft>
            </a:pPr>
            <a:r>
              <a:rPr lang="en-US" sz="29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"/>
                <a:ea typeface="+mj-ea"/>
                <a:cs typeface="Arial"/>
              </a:rPr>
              <a:t> </a:t>
            </a:r>
            <a:r>
              <a:rPr lang="en-US" sz="2800" b="1" kern="1200" dirty="0">
                <a:solidFill>
                  <a:srgbClr val="7030A0"/>
                </a:solidFill>
                <a:ea typeface="+mj-ea"/>
                <a:cs typeface="+mj-cs"/>
              </a:rPr>
              <a:t>Tableau</a:t>
            </a:r>
          </a:p>
        </p:txBody>
      </p:sp>
      <p:pic>
        <p:nvPicPr>
          <p:cNvPr id="6" name="Picture 5" descr="Screen shot 2014-05-30 at 8.53.22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381000"/>
            <a:ext cx="2249510" cy="609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62000" y="1143000"/>
            <a:ext cx="23799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Sales and Profits over time. </a:t>
            </a:r>
          </a:p>
        </p:txBody>
      </p:sp>
      <p:pic>
        <p:nvPicPr>
          <p:cNvPr id="3" name="Picture 2" descr="Screen Shot 2015-08-18 at 8.30.36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447800"/>
            <a:ext cx="7332157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666023"/>
      </p:ext>
    </p:extLst>
  </p:cSld>
  <p:clrMapOvr>
    <a:masterClrMapping/>
  </p:clrMapOvr>
  <mc:AlternateContent xmlns:mc="http://schemas.openxmlformats.org/markup-compatibility/2006">
    <mc:Choice xmlns="" xmlns:mp="http://schemas.microsoft.com/office/mac/powerpoint/2008/main" Requires="mp">
      <p:transition spd="med">
        <p14:prism xmlns:p14="http://schemas.microsoft.com/office/powerpoint/2010/main"/>
      </p:transition>
    </mc:Choice>
    <mc:Fallback>
      <p:transition spd="med">
        <p:cover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6" name="Rectangle 2"/>
          <p:cNvSpPr>
            <a:spLocks noGrp="1" noChangeArrowheads="1"/>
          </p:cNvSpPr>
          <p:nvPr>
            <p:ph type="title"/>
          </p:nvPr>
        </p:nvSpPr>
        <p:spPr>
          <a:xfrm>
            <a:off x="990600" y="274638"/>
            <a:ext cx="7943850" cy="1143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>
              <a:bevelT w="38100" h="38100"/>
            </a:sp3d>
          </a:bodyPr>
          <a:lstStyle/>
          <a:p>
            <a:pPr eaLnBrk="0" fontAlgn="auto" hangingPunct="0">
              <a:spcAft>
                <a:spcPts val="0"/>
              </a:spcAft>
            </a:pPr>
            <a:r>
              <a:rPr lang="en-US" sz="29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"/>
                <a:ea typeface="+mj-ea"/>
                <a:cs typeface="Arial"/>
              </a:rPr>
              <a:t> </a:t>
            </a:r>
            <a:r>
              <a:rPr lang="en-US" sz="2800" b="1" kern="1200" dirty="0">
                <a:solidFill>
                  <a:srgbClr val="7030A0"/>
                </a:solidFill>
                <a:ea typeface="+mj-ea"/>
                <a:cs typeface="+mj-cs"/>
              </a:rPr>
              <a:t>Tableau</a:t>
            </a:r>
          </a:p>
        </p:txBody>
      </p:sp>
      <p:pic>
        <p:nvPicPr>
          <p:cNvPr id="6" name="Picture 5" descr="Screen shot 2014-05-30 at 8.53.22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381000"/>
            <a:ext cx="2249510" cy="609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62000" y="1143000"/>
            <a:ext cx="35543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Total Sales and Total Profits (grand totals).  </a:t>
            </a:r>
          </a:p>
        </p:txBody>
      </p:sp>
      <p:pic>
        <p:nvPicPr>
          <p:cNvPr id="3" name="Picture 2" descr="Screen Shot 2015-08-18 at 9.35.42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76400"/>
            <a:ext cx="7086600" cy="4226006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H="1" flipV="1">
            <a:off x="7727178" y="2373227"/>
            <a:ext cx="883422" cy="598573"/>
          </a:xfrm>
          <a:prstGeom prst="straightConnector1">
            <a:avLst/>
          </a:prstGeom>
          <a:ln w="47625">
            <a:solidFill>
              <a:srgbClr val="7030A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6494954"/>
      </p:ext>
    </p:extLst>
  </p:cSld>
  <p:clrMapOvr>
    <a:masterClrMapping/>
  </p:clrMapOvr>
  <mc:AlternateContent xmlns:mc="http://schemas.openxmlformats.org/markup-compatibility/2006">
    <mc:Choice xmlns="" xmlns:mp="http://schemas.microsoft.com/office/mac/powerpoint/2008/main" Requires="mp">
      <p:transition spd="med">
        <p14:prism xmlns:p14="http://schemas.microsoft.com/office/powerpoint/2010/main"/>
      </p:transition>
    </mc:Choice>
    <mc:Fallback>
      <p:transition spd="med">
        <p:cover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6" name="Rectangle 2"/>
          <p:cNvSpPr>
            <a:spLocks noGrp="1" noChangeArrowheads="1"/>
          </p:cNvSpPr>
          <p:nvPr>
            <p:ph type="title"/>
          </p:nvPr>
        </p:nvSpPr>
        <p:spPr>
          <a:xfrm>
            <a:off x="990600" y="274638"/>
            <a:ext cx="7943850" cy="1143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>
              <a:bevelT w="38100" h="38100"/>
            </a:sp3d>
          </a:bodyPr>
          <a:lstStyle/>
          <a:p>
            <a:pPr eaLnBrk="0" fontAlgn="auto" hangingPunct="0">
              <a:spcAft>
                <a:spcPts val="0"/>
              </a:spcAft>
            </a:pPr>
            <a:r>
              <a:rPr lang="en-US" sz="29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"/>
                <a:ea typeface="+mj-ea"/>
                <a:cs typeface="Arial"/>
              </a:rPr>
              <a:t> </a:t>
            </a:r>
            <a:r>
              <a:rPr lang="en-US" sz="2800" b="1" kern="1200" dirty="0">
                <a:solidFill>
                  <a:srgbClr val="7030A0"/>
                </a:solidFill>
                <a:ea typeface="+mj-ea"/>
                <a:cs typeface="+mj-cs"/>
              </a:rPr>
              <a:t>Tableau</a:t>
            </a:r>
          </a:p>
        </p:txBody>
      </p:sp>
      <p:pic>
        <p:nvPicPr>
          <p:cNvPr id="6" name="Picture 5" descr="Screen shot 2014-05-30 at 8.53.22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381000"/>
            <a:ext cx="2249510" cy="609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62000" y="1143000"/>
            <a:ext cx="35543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Total Sales and Total Profits (grand totals).  </a:t>
            </a:r>
          </a:p>
        </p:txBody>
      </p:sp>
      <p:pic>
        <p:nvPicPr>
          <p:cNvPr id="2" name="Picture 1" descr="Screen Shot 2015-08-18 at 8.34.25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24000"/>
            <a:ext cx="5848388" cy="4691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803588"/>
      </p:ext>
    </p:extLst>
  </p:cSld>
  <p:clrMapOvr>
    <a:masterClrMapping/>
  </p:clrMapOvr>
  <mc:AlternateContent xmlns:mc="http://schemas.openxmlformats.org/markup-compatibility/2006">
    <mc:Choice xmlns="" xmlns:mp="http://schemas.microsoft.com/office/mac/powerpoint/2008/main" Requires="mp">
      <p:transition spd="med">
        <p14:prism xmlns:p14="http://schemas.microsoft.com/office/powerpoint/2010/main"/>
      </p:transition>
    </mc:Choice>
    <mc:Fallback>
      <p:transition spd="med">
        <p:cover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6" name="Rectangle 2"/>
          <p:cNvSpPr>
            <a:spLocks noGrp="1" noChangeArrowheads="1"/>
          </p:cNvSpPr>
          <p:nvPr>
            <p:ph type="title"/>
          </p:nvPr>
        </p:nvSpPr>
        <p:spPr>
          <a:xfrm>
            <a:off x="990600" y="274638"/>
            <a:ext cx="7943850" cy="1143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>
              <a:bevelT w="38100" h="38100"/>
            </a:sp3d>
          </a:bodyPr>
          <a:lstStyle/>
          <a:p>
            <a:pPr eaLnBrk="0" fontAlgn="auto" hangingPunct="0">
              <a:spcAft>
                <a:spcPts val="0"/>
              </a:spcAft>
            </a:pPr>
            <a:r>
              <a:rPr lang="en-US" sz="29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"/>
                <a:ea typeface="+mj-ea"/>
                <a:cs typeface="Arial"/>
              </a:rPr>
              <a:t> </a:t>
            </a:r>
            <a:r>
              <a:rPr lang="en-US" sz="2800" b="1" kern="1200" dirty="0">
                <a:solidFill>
                  <a:srgbClr val="7030A0"/>
                </a:solidFill>
                <a:ea typeface="+mj-ea"/>
                <a:cs typeface="+mj-cs"/>
              </a:rPr>
              <a:t>Tableau</a:t>
            </a:r>
          </a:p>
        </p:txBody>
      </p:sp>
      <p:pic>
        <p:nvPicPr>
          <p:cNvPr id="6" name="Picture 5" descr="Screen shot 2014-05-30 at 8.53.22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381000"/>
            <a:ext cx="2249510" cy="609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62000" y="1143000"/>
            <a:ext cx="54004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Total Sales and Total Profits (grand totals).  One or multiple states. </a:t>
            </a:r>
          </a:p>
        </p:txBody>
      </p:sp>
      <p:pic>
        <p:nvPicPr>
          <p:cNvPr id="3" name="Picture 2" descr="Screen Shot 2015-08-18 at 9.42.03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524000"/>
            <a:ext cx="2652648" cy="246146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09601" y="4171890"/>
            <a:ext cx="2590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3366FF"/>
                </a:solidFill>
              </a:rPr>
              <a:t>Drag State from Dimensions to Filters.</a:t>
            </a:r>
          </a:p>
          <a:p>
            <a:r>
              <a:rPr lang="en-US" sz="1000" b="1" dirty="0">
                <a:solidFill>
                  <a:srgbClr val="3366FF"/>
                </a:solidFill>
              </a:rPr>
              <a:t>Select Show Quick Filter.</a:t>
            </a:r>
          </a:p>
        </p:txBody>
      </p:sp>
      <p:pic>
        <p:nvPicPr>
          <p:cNvPr id="5" name="Picture 4" descr="Screen Shot 2015-08-18 at 9.44.07 A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1524000"/>
            <a:ext cx="5291073" cy="3120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421369"/>
      </p:ext>
    </p:extLst>
  </p:cSld>
  <p:clrMapOvr>
    <a:masterClrMapping/>
  </p:clrMapOvr>
  <mc:AlternateContent xmlns:mc="http://schemas.openxmlformats.org/markup-compatibility/2006">
    <mc:Choice xmlns="" xmlns:mp="http://schemas.microsoft.com/office/mac/powerpoint/2008/main" Requires="mp">
      <p:transition spd="med">
        <p14:prism xmlns:p14="http://schemas.microsoft.com/office/powerpoint/2010/main"/>
      </p:transition>
    </mc:Choice>
    <mc:Fallback>
      <p:transition spd="med">
        <p:cover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6" name="Rectangle 2"/>
          <p:cNvSpPr>
            <a:spLocks noGrp="1" noChangeArrowheads="1"/>
          </p:cNvSpPr>
          <p:nvPr>
            <p:ph type="title"/>
          </p:nvPr>
        </p:nvSpPr>
        <p:spPr>
          <a:xfrm>
            <a:off x="990600" y="274638"/>
            <a:ext cx="7943850" cy="1143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>
              <a:bevelT w="38100" h="38100"/>
            </a:sp3d>
          </a:bodyPr>
          <a:lstStyle/>
          <a:p>
            <a:pPr eaLnBrk="0" fontAlgn="auto" hangingPunct="0">
              <a:spcAft>
                <a:spcPts val="0"/>
              </a:spcAft>
            </a:pPr>
            <a:r>
              <a:rPr lang="en-US" sz="29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"/>
                <a:ea typeface="+mj-ea"/>
                <a:cs typeface="Arial"/>
              </a:rPr>
              <a:t> </a:t>
            </a:r>
            <a:r>
              <a:rPr lang="en-US" sz="2800" b="1" kern="1200" dirty="0">
                <a:solidFill>
                  <a:srgbClr val="7030A0"/>
                </a:solidFill>
                <a:ea typeface="+mj-ea"/>
                <a:cs typeface="+mj-cs"/>
              </a:rPr>
              <a:t>Tableau</a:t>
            </a:r>
          </a:p>
        </p:txBody>
      </p:sp>
      <p:pic>
        <p:nvPicPr>
          <p:cNvPr id="6" name="Picture 5" descr="Screen shot 2014-05-30 at 8.53.22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381000"/>
            <a:ext cx="2249510" cy="609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62000" y="1143000"/>
            <a:ext cx="73197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Cross Tab Tables.  Typically Columns and Rows are Categorical data for cross tabulations. </a:t>
            </a:r>
          </a:p>
        </p:txBody>
      </p:sp>
      <p:pic>
        <p:nvPicPr>
          <p:cNvPr id="2" name="Picture 1" descr="Screen Shot 2015-08-18 at 9.56.35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24000"/>
            <a:ext cx="4212388" cy="2896869"/>
          </a:xfrm>
          <a:prstGeom prst="rect">
            <a:avLst/>
          </a:prstGeom>
        </p:spPr>
      </p:pic>
      <p:pic>
        <p:nvPicPr>
          <p:cNvPr id="5" name="Picture 4" descr="Screen Shot 2015-08-18 at 10.02.29 A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800" y="1447800"/>
            <a:ext cx="3782438" cy="3522614"/>
          </a:xfrm>
          <a:prstGeom prst="rect">
            <a:avLst/>
          </a:prstGeom>
        </p:spPr>
      </p:pic>
      <p:pic>
        <p:nvPicPr>
          <p:cNvPr id="7" name="Picture 6" descr="Screen Shot 2015-08-18 at 10.01.57 A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495800"/>
            <a:ext cx="2286000" cy="198596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733800" y="5257800"/>
            <a:ext cx="259079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3366FF"/>
                </a:solidFill>
              </a:rPr>
              <a:t>Drag Number of Records (or Sales, or other attribute) from the Measures shelf right into the center of the worksheet.</a:t>
            </a:r>
          </a:p>
        </p:txBody>
      </p:sp>
    </p:spTree>
    <p:extLst>
      <p:ext uri="{BB962C8B-B14F-4D97-AF65-F5344CB8AC3E}">
        <p14:creationId xmlns:p14="http://schemas.microsoft.com/office/powerpoint/2010/main" val="3893081232"/>
      </p:ext>
    </p:extLst>
  </p:cSld>
  <p:clrMapOvr>
    <a:masterClrMapping/>
  </p:clrMapOvr>
  <mc:AlternateContent xmlns:mc="http://schemas.openxmlformats.org/markup-compatibility/2006">
    <mc:Choice xmlns="" xmlns:mp="http://schemas.microsoft.com/office/mac/powerpoint/2008/main" Requires="mp">
      <p:transition spd="med">
        <p14:prism xmlns:p14="http://schemas.microsoft.com/office/powerpoint/2010/main"/>
      </p:transition>
    </mc:Choice>
    <mc:Fallback>
      <p:transition spd="med">
        <p:cover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6" name="Rectangle 2"/>
          <p:cNvSpPr>
            <a:spLocks noGrp="1" noChangeArrowheads="1"/>
          </p:cNvSpPr>
          <p:nvPr>
            <p:ph type="title"/>
          </p:nvPr>
        </p:nvSpPr>
        <p:spPr>
          <a:xfrm>
            <a:off x="990600" y="274638"/>
            <a:ext cx="7943850" cy="1143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>
              <a:bevelT w="38100" h="38100"/>
            </a:sp3d>
          </a:bodyPr>
          <a:lstStyle/>
          <a:p>
            <a:pPr eaLnBrk="0" fontAlgn="auto" hangingPunct="0">
              <a:spcAft>
                <a:spcPts val="0"/>
              </a:spcAft>
            </a:pPr>
            <a:r>
              <a:rPr lang="en-US" sz="29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"/>
                <a:ea typeface="+mj-ea"/>
                <a:cs typeface="Arial"/>
              </a:rPr>
              <a:t> </a:t>
            </a:r>
            <a:r>
              <a:rPr lang="en-US" sz="2800" b="1" kern="1200" dirty="0">
                <a:solidFill>
                  <a:srgbClr val="7030A0"/>
                </a:solidFill>
                <a:ea typeface="+mj-ea"/>
                <a:cs typeface="+mj-cs"/>
              </a:rPr>
              <a:t>Tableau</a:t>
            </a:r>
          </a:p>
        </p:txBody>
      </p:sp>
      <p:pic>
        <p:nvPicPr>
          <p:cNvPr id="6" name="Picture 5" descr="Screen shot 2014-05-30 at 8.53.22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381000"/>
            <a:ext cx="2249510" cy="609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62000" y="1143000"/>
            <a:ext cx="10525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Drill Down. </a:t>
            </a:r>
          </a:p>
        </p:txBody>
      </p:sp>
      <p:pic>
        <p:nvPicPr>
          <p:cNvPr id="5" name="Picture 4" descr="Screen Shot 2014-08-04 at 9.18.44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178" y="1447800"/>
            <a:ext cx="4865550" cy="2215791"/>
          </a:xfrm>
          <a:prstGeom prst="rect">
            <a:avLst/>
          </a:prstGeom>
        </p:spPr>
      </p:pic>
      <p:pic>
        <p:nvPicPr>
          <p:cNvPr id="7" name="Picture 6" descr="Screen Shot 2014-08-04 at 9.19.27 A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5629" y="3728062"/>
            <a:ext cx="4459150" cy="220287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401745" y="2177205"/>
            <a:ext cx="36754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Arial"/>
                <a:cs typeface="Arial"/>
              </a:rPr>
              <a:t>Drag product type on top of product line.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820675" y="5310763"/>
            <a:ext cx="30573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Arial"/>
                <a:cs typeface="Arial"/>
              </a:rPr>
              <a:t>Drag product below product type.</a:t>
            </a:r>
          </a:p>
        </p:txBody>
      </p:sp>
    </p:spTree>
    <p:extLst>
      <p:ext uri="{BB962C8B-B14F-4D97-AF65-F5344CB8AC3E}">
        <p14:creationId xmlns:p14="http://schemas.microsoft.com/office/powerpoint/2010/main" val="2713517689"/>
      </p:ext>
    </p:extLst>
  </p:cSld>
  <p:clrMapOvr>
    <a:masterClrMapping/>
  </p:clrMapOvr>
  <mc:AlternateContent xmlns:mc="http://schemas.openxmlformats.org/markup-compatibility/2006">
    <mc:Choice xmlns="" xmlns:mp="http://schemas.microsoft.com/office/mac/powerpoint/2008/main" Requires="mp">
      <p:transition spd="med">
        <p14:prism xmlns:p14="http://schemas.microsoft.com/office/powerpoint/2010/main"/>
      </p:transition>
    </mc:Choice>
    <mc:Fallback>
      <p:transition spd="med">
        <p:cover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6" name="Rectangle 2"/>
          <p:cNvSpPr>
            <a:spLocks noGrp="1" noChangeArrowheads="1"/>
          </p:cNvSpPr>
          <p:nvPr>
            <p:ph type="title"/>
          </p:nvPr>
        </p:nvSpPr>
        <p:spPr>
          <a:xfrm>
            <a:off x="990600" y="274638"/>
            <a:ext cx="7943850" cy="1143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>
              <a:bevelT w="38100" h="38100"/>
            </a:sp3d>
          </a:bodyPr>
          <a:lstStyle/>
          <a:p>
            <a:pPr eaLnBrk="0" fontAlgn="auto" hangingPunct="0">
              <a:spcAft>
                <a:spcPts val="0"/>
              </a:spcAft>
            </a:pPr>
            <a:r>
              <a:rPr lang="en-US" sz="29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"/>
                <a:ea typeface="+mj-ea"/>
                <a:cs typeface="Arial"/>
              </a:rPr>
              <a:t> </a:t>
            </a:r>
            <a:r>
              <a:rPr lang="en-US" sz="2800" b="1" kern="1200" dirty="0">
                <a:solidFill>
                  <a:srgbClr val="7030A0"/>
                </a:solidFill>
                <a:ea typeface="+mj-ea"/>
                <a:cs typeface="+mj-cs"/>
              </a:rPr>
              <a:t>Tableau</a:t>
            </a:r>
          </a:p>
        </p:txBody>
      </p:sp>
      <p:pic>
        <p:nvPicPr>
          <p:cNvPr id="6" name="Picture 5" descr="Screen shot 2014-05-30 at 8.53.22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381000"/>
            <a:ext cx="2249510" cy="609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62000" y="1143000"/>
            <a:ext cx="10525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Drill Down.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85800" y="1524000"/>
            <a:ext cx="8001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/>
                <a:cs typeface="Arial"/>
              </a:rPr>
              <a:t>Drag the Product Line hierarchy onto the Columns. </a:t>
            </a:r>
          </a:p>
        </p:txBody>
      </p:sp>
      <p:pic>
        <p:nvPicPr>
          <p:cNvPr id="7" name="Picture 6" descr="Screen Shot 2014-10-14 at 10.30.27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2743200"/>
            <a:ext cx="2463800" cy="317500"/>
          </a:xfrm>
          <a:prstGeom prst="rect">
            <a:avLst/>
          </a:prstGeom>
        </p:spPr>
      </p:pic>
      <p:pic>
        <p:nvPicPr>
          <p:cNvPr id="8" name="Picture 7" descr="Screen Shot 2014-10-14 at 10.30.15 A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2819400"/>
            <a:ext cx="2286000" cy="542135"/>
          </a:xfrm>
          <a:prstGeom prst="rect">
            <a:avLst/>
          </a:prstGeom>
        </p:spPr>
      </p:pic>
      <p:sp>
        <p:nvSpPr>
          <p:cNvPr id="9" name="Curved Right Arrow 8"/>
          <p:cNvSpPr/>
          <p:nvPr/>
        </p:nvSpPr>
        <p:spPr>
          <a:xfrm rot="16485870" flipH="1">
            <a:off x="3230228" y="1068101"/>
            <a:ext cx="578164" cy="2619980"/>
          </a:xfrm>
          <a:prstGeom prst="curvedRightArrow">
            <a:avLst>
              <a:gd name="adj1" fmla="val 25000"/>
              <a:gd name="adj2" fmla="val 31361"/>
              <a:gd name="adj3" fmla="val 25000"/>
            </a:avLst>
          </a:prstGeom>
          <a:solidFill>
            <a:srgbClr val="3366FF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85800" y="3578422"/>
            <a:ext cx="83820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/>
                <a:cs typeface="Arial"/>
              </a:rPr>
              <a:t>By clicking the + sign you can expand (drill down) from Product line to Product types, then to Products.</a:t>
            </a:r>
          </a:p>
          <a:p>
            <a:endParaRPr lang="en-US" sz="1400" dirty="0">
              <a:latin typeface="Arial"/>
              <a:cs typeface="Arial"/>
            </a:endParaRPr>
          </a:p>
          <a:p>
            <a:r>
              <a:rPr lang="en-US" sz="1400" dirty="0">
                <a:latin typeface="Arial"/>
                <a:cs typeface="Arial"/>
              </a:rPr>
              <a:t>Drag Profit onto the Rows. </a:t>
            </a:r>
          </a:p>
          <a:p>
            <a:endParaRPr lang="en-US" sz="1400" dirty="0">
              <a:latin typeface="Arial"/>
              <a:cs typeface="Arial"/>
            </a:endParaRPr>
          </a:p>
          <a:p>
            <a:r>
              <a:rPr lang="en-US" sz="1400" dirty="0">
                <a:latin typeface="Arial"/>
                <a:cs typeface="Arial"/>
              </a:rPr>
              <a:t>Drag State into the Filter space, then select California.</a:t>
            </a:r>
          </a:p>
          <a:p>
            <a:endParaRPr lang="en-US" sz="1400" dirty="0">
              <a:latin typeface="Arial"/>
              <a:cs typeface="Arial"/>
            </a:endParaRPr>
          </a:p>
          <a:p>
            <a:r>
              <a:rPr lang="en-US" sz="1400" dirty="0">
                <a:latin typeface="Arial"/>
                <a:cs typeface="Arial"/>
              </a:rPr>
              <a:t>Click the Labels shelf and check the show mark labels.</a:t>
            </a:r>
          </a:p>
          <a:p>
            <a:endParaRPr lang="en-US" sz="1400" dirty="0">
              <a:latin typeface="Arial"/>
              <a:cs typeface="Arial"/>
            </a:endParaRPr>
          </a:p>
          <a:p>
            <a:r>
              <a:rPr lang="en-US" sz="1400" dirty="0">
                <a:latin typeface="Arial"/>
                <a:cs typeface="Arial"/>
              </a:rPr>
              <a:t>Drag Profit onto the Color square, under Marks.</a:t>
            </a:r>
          </a:p>
        </p:txBody>
      </p:sp>
    </p:spTree>
    <p:extLst>
      <p:ext uri="{BB962C8B-B14F-4D97-AF65-F5344CB8AC3E}">
        <p14:creationId xmlns:p14="http://schemas.microsoft.com/office/powerpoint/2010/main" val="3782943800"/>
      </p:ext>
    </p:extLst>
  </p:cSld>
  <p:clrMapOvr>
    <a:masterClrMapping/>
  </p:clrMapOvr>
  <mc:AlternateContent xmlns:mc="http://schemas.openxmlformats.org/markup-compatibility/2006">
    <mc:Choice xmlns="" xmlns:mp="http://schemas.microsoft.com/office/mac/powerpoint/2008/main" Requires="mp">
      <p:transition spd="med">
        <p14:prism xmlns:p14="http://schemas.microsoft.com/office/powerpoint/2010/main"/>
      </p:transition>
    </mc:Choice>
    <mc:Fallback>
      <p:transition spd="med">
        <p:cover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685800" y="384175"/>
            <a:ext cx="7772400" cy="684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3d extrusionH="57150">
              <a:bevelT w="38100" h="38100"/>
            </a:sp3d>
          </a:bodyPr>
          <a:lstStyle>
            <a:lvl1pPr algn="ctr" eaLnBrk="0" hangingPunct="0">
              <a:defRPr sz="3200" b="1">
                <a:solidFill>
                  <a:srgbClr val="7030A0"/>
                </a:solidFill>
                <a:latin typeface="+mj-lt"/>
                <a:ea typeface="+mj-ea"/>
                <a:cs typeface="+mj-cs"/>
              </a:defRPr>
            </a:lvl1pPr>
            <a:lvl2pPr algn="ctr" eaLnBrk="0" hangingPunct="0">
              <a:defRPr sz="4800">
                <a:solidFill>
                  <a:schemeClr val="tx2"/>
                </a:solidFill>
                <a:latin typeface="Andy" pitchFamily="66" charset="0"/>
                <a:ea typeface="ＭＳ Ｐゴシック" pitchFamily="-65" charset="-128"/>
                <a:cs typeface="ＭＳ Ｐゴシック" pitchFamily="-65" charset="-128"/>
              </a:defRPr>
            </a:lvl2pPr>
            <a:lvl3pPr algn="ctr" eaLnBrk="0" hangingPunct="0">
              <a:defRPr sz="4800">
                <a:solidFill>
                  <a:schemeClr val="tx2"/>
                </a:solidFill>
                <a:latin typeface="Andy" pitchFamily="66" charset="0"/>
                <a:ea typeface="ＭＳ Ｐゴシック" pitchFamily="-65" charset="-128"/>
                <a:cs typeface="ＭＳ Ｐゴシック" pitchFamily="-65" charset="-128"/>
              </a:defRPr>
            </a:lvl3pPr>
            <a:lvl4pPr algn="ctr" eaLnBrk="0" hangingPunct="0">
              <a:defRPr sz="4800">
                <a:solidFill>
                  <a:schemeClr val="tx2"/>
                </a:solidFill>
                <a:latin typeface="Andy" pitchFamily="66" charset="0"/>
                <a:ea typeface="ＭＳ Ｐゴシック" pitchFamily="-65" charset="-128"/>
                <a:cs typeface="ＭＳ Ｐゴシック" pitchFamily="-65" charset="-128"/>
              </a:defRPr>
            </a:lvl4pPr>
            <a:lvl5pPr algn="ctr" eaLnBrk="0" hangingPunct="0">
              <a:defRPr sz="4800">
                <a:solidFill>
                  <a:schemeClr val="tx2"/>
                </a:solidFill>
                <a:latin typeface="Andy" pitchFamily="66" charset="0"/>
                <a:ea typeface="ＭＳ Ｐゴシック" pitchFamily="-65" charset="-128"/>
                <a:cs typeface="ＭＳ Ｐゴシック" pitchFamily="-65" charset="-128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tx2"/>
                </a:solidFill>
                <a:latin typeface="Andy" pitchFamily="66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tx2"/>
                </a:solidFill>
                <a:latin typeface="Andy" pitchFamily="66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tx2"/>
                </a:solidFill>
                <a:latin typeface="Andy" pitchFamily="66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tx2"/>
                </a:solidFill>
                <a:latin typeface="Andy" pitchFamily="66" charset="0"/>
              </a:defRPr>
            </a:lvl9pPr>
          </a:lstStyle>
          <a:p>
            <a:r>
              <a:rPr lang="en-US" sz="2400" dirty="0"/>
              <a:t>Other Cool Stuff</a:t>
            </a:r>
          </a:p>
        </p:txBody>
      </p:sp>
      <p:pic>
        <p:nvPicPr>
          <p:cNvPr id="2" name="Screen Recording 1">
            <a:hlinkClick r:id="" action="ppaction://media"/>
            <a:extLst>
              <a:ext uri="{FF2B5EF4-FFF2-40B4-BE49-F238E27FC236}">
                <a16:creationId xmlns:a16="http://schemas.microsoft.com/office/drawing/2014/main" id="{A3F9BE9E-59C8-4A8D-944D-29EC0644CD3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57200" y="1143000"/>
            <a:ext cx="8686800" cy="375221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898647C-D910-4858-9D6B-E628195DFB13}"/>
              </a:ext>
            </a:extLst>
          </p:cNvPr>
          <p:cNvSpPr txBox="1"/>
          <p:nvPr/>
        </p:nvSpPr>
        <p:spPr>
          <a:xfrm>
            <a:off x="533400" y="4953000"/>
            <a:ext cx="17566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hlinkClick r:id="rId6"/>
              </a:rPr>
              <a:t>www.gapminder.org</a:t>
            </a:r>
            <a:endParaRPr lang="en-US" sz="1400" dirty="0"/>
          </a:p>
          <a:p>
            <a:endParaRPr lang="en-US" sz="1400" dirty="0"/>
          </a:p>
        </p:txBody>
      </p:sp>
      <p:pic>
        <p:nvPicPr>
          <p:cNvPr id="8" name="Picture 7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D9C89A0D-693F-47AE-B09E-137E6CF578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5999" y="5029200"/>
            <a:ext cx="2286001" cy="15280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E4D7F4D-A71E-4EDE-933F-3E6ED6F834A3}"/>
              </a:ext>
            </a:extLst>
          </p:cNvPr>
          <p:cNvSpPr txBox="1"/>
          <p:nvPr/>
        </p:nvSpPr>
        <p:spPr>
          <a:xfrm>
            <a:off x="457200" y="5486400"/>
            <a:ext cx="1828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mic Sans MS" panose="030F0702030302020204" pitchFamily="66" charset="0"/>
              </a:rPr>
              <a:t>Lot’s of data and interesting visualizations.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6E37DBB-048E-429F-9244-7140C3A0668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00600" y="4953000"/>
            <a:ext cx="1066800" cy="1606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5938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08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6" name="Rectangle 2"/>
          <p:cNvSpPr>
            <a:spLocks noGrp="1" noChangeArrowheads="1"/>
          </p:cNvSpPr>
          <p:nvPr>
            <p:ph type="title"/>
          </p:nvPr>
        </p:nvSpPr>
        <p:spPr>
          <a:xfrm>
            <a:off x="990600" y="274638"/>
            <a:ext cx="7943850" cy="1143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>
              <a:bevelT w="38100" h="38100"/>
            </a:sp3d>
          </a:bodyPr>
          <a:lstStyle/>
          <a:p>
            <a:pPr eaLnBrk="0" fontAlgn="auto" hangingPunct="0">
              <a:spcAft>
                <a:spcPts val="0"/>
              </a:spcAft>
            </a:pPr>
            <a:r>
              <a:rPr lang="en-US" sz="29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"/>
                <a:ea typeface="+mj-ea"/>
                <a:cs typeface="Arial"/>
              </a:rPr>
              <a:t> </a:t>
            </a:r>
            <a:r>
              <a:rPr lang="en-US" sz="2800" b="1" kern="1200" dirty="0">
                <a:solidFill>
                  <a:srgbClr val="7030A0"/>
                </a:solidFill>
                <a:ea typeface="+mj-ea"/>
                <a:cs typeface="+mj-cs"/>
              </a:rPr>
              <a:t>Tableau</a:t>
            </a:r>
          </a:p>
        </p:txBody>
      </p:sp>
      <p:pic>
        <p:nvPicPr>
          <p:cNvPr id="6" name="Picture 5" descr="Screen shot 2014-05-30 at 8.53.22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381000"/>
            <a:ext cx="2249510" cy="609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62000" y="1143000"/>
            <a:ext cx="10525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Drill Down. </a:t>
            </a:r>
          </a:p>
        </p:txBody>
      </p:sp>
      <p:pic>
        <p:nvPicPr>
          <p:cNvPr id="2" name="Picture 1" descr="Screen Shot 2015-08-18 at 10.54.55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119" y="1676400"/>
            <a:ext cx="3274155" cy="2374275"/>
          </a:xfrm>
          <a:prstGeom prst="rect">
            <a:avLst/>
          </a:prstGeom>
        </p:spPr>
      </p:pic>
      <p:pic>
        <p:nvPicPr>
          <p:cNvPr id="3" name="Picture 2" descr="Screen Shot 2015-08-18 at 10.55.15 A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2362200"/>
            <a:ext cx="5531471" cy="3962400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H="1">
            <a:off x="1600200" y="1219200"/>
            <a:ext cx="457200" cy="457200"/>
          </a:xfrm>
          <a:prstGeom prst="straightConnector1">
            <a:avLst/>
          </a:prstGeom>
          <a:ln w="57150" cmpd="sng">
            <a:solidFill>
              <a:srgbClr val="0004B1"/>
            </a:solidFill>
            <a:tailEnd type="arrow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1645684"/>
      </p:ext>
    </p:extLst>
  </p:cSld>
  <p:clrMapOvr>
    <a:masterClrMapping/>
  </p:clrMapOvr>
  <mc:AlternateContent xmlns:mc="http://schemas.openxmlformats.org/markup-compatibility/2006">
    <mc:Choice xmlns="" xmlns:mp="http://schemas.microsoft.com/office/mac/powerpoint/2008/main" Requires="mp">
      <p:transition spd="med">
        <p14:prism xmlns:p14="http://schemas.microsoft.com/office/powerpoint/2010/main"/>
      </p:transition>
    </mc:Choice>
    <mc:Fallback>
      <p:transition spd="med">
        <p:cover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6" name="Rectangle 2"/>
          <p:cNvSpPr>
            <a:spLocks noGrp="1" noChangeArrowheads="1"/>
          </p:cNvSpPr>
          <p:nvPr>
            <p:ph type="title"/>
          </p:nvPr>
        </p:nvSpPr>
        <p:spPr>
          <a:xfrm>
            <a:off x="990600" y="274638"/>
            <a:ext cx="7943850" cy="1143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>
              <a:bevelT w="38100" h="38100"/>
            </a:sp3d>
          </a:bodyPr>
          <a:lstStyle/>
          <a:p>
            <a:pPr eaLnBrk="0" fontAlgn="auto" hangingPunct="0">
              <a:spcAft>
                <a:spcPts val="0"/>
              </a:spcAft>
            </a:pPr>
            <a:r>
              <a:rPr lang="en-US" sz="29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"/>
                <a:ea typeface="+mj-ea"/>
                <a:cs typeface="Arial"/>
              </a:rPr>
              <a:t> </a:t>
            </a:r>
            <a:r>
              <a:rPr lang="en-US" sz="2800" b="1" kern="1200" dirty="0">
                <a:solidFill>
                  <a:srgbClr val="7030A0"/>
                </a:solidFill>
                <a:ea typeface="+mj-ea"/>
                <a:cs typeface="+mj-cs"/>
              </a:rPr>
              <a:t>Tableau</a:t>
            </a:r>
          </a:p>
        </p:txBody>
      </p:sp>
      <p:pic>
        <p:nvPicPr>
          <p:cNvPr id="6" name="Picture 5" descr="Screen shot 2014-05-30 at 8.53.22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381000"/>
            <a:ext cx="2249510" cy="609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62000" y="1143000"/>
            <a:ext cx="57736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Putting Budgeted Sales and Actual Sales on the same chart over time. </a:t>
            </a:r>
          </a:p>
        </p:txBody>
      </p:sp>
      <p:pic>
        <p:nvPicPr>
          <p:cNvPr id="5" name="Picture 4" descr="Screen Shot 2015-08-18 at 11.29.50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447800"/>
            <a:ext cx="4953000" cy="3577167"/>
          </a:xfrm>
          <a:prstGeom prst="rect">
            <a:avLst/>
          </a:prstGeom>
        </p:spPr>
      </p:pic>
      <p:pic>
        <p:nvPicPr>
          <p:cNvPr id="8" name="Picture 7" descr="Screen Shot 2015-08-18 at 11.28.21 A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3429000"/>
            <a:ext cx="3200400" cy="2877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119725"/>
      </p:ext>
    </p:extLst>
  </p:cSld>
  <p:clrMapOvr>
    <a:masterClrMapping/>
  </p:clrMapOvr>
  <mc:AlternateContent xmlns:mc="http://schemas.openxmlformats.org/markup-compatibility/2006">
    <mc:Choice xmlns="" xmlns:mp="http://schemas.microsoft.com/office/mac/powerpoint/2008/main" Requires="mp">
      <p:transition spd="med">
        <p14:prism xmlns:p14="http://schemas.microsoft.com/office/powerpoint/2010/main"/>
      </p:transition>
    </mc:Choice>
    <mc:Fallback>
      <p:transition spd="med">
        <p:cover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6" name="Rectangle 2"/>
          <p:cNvSpPr>
            <a:spLocks noGrp="1" noChangeArrowheads="1"/>
          </p:cNvSpPr>
          <p:nvPr>
            <p:ph type="title"/>
          </p:nvPr>
        </p:nvSpPr>
        <p:spPr>
          <a:xfrm>
            <a:off x="990600" y="274638"/>
            <a:ext cx="7943850" cy="1143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>
              <a:bevelT w="38100" h="38100"/>
            </a:sp3d>
          </a:bodyPr>
          <a:lstStyle/>
          <a:p>
            <a:pPr eaLnBrk="0" fontAlgn="auto" hangingPunct="0">
              <a:spcAft>
                <a:spcPts val="0"/>
              </a:spcAft>
            </a:pPr>
            <a:r>
              <a:rPr lang="en-US" sz="29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"/>
                <a:ea typeface="+mj-ea"/>
                <a:cs typeface="Arial"/>
              </a:rPr>
              <a:t> </a:t>
            </a:r>
            <a:r>
              <a:rPr lang="en-US" sz="2800" b="1" kern="1200" dirty="0">
                <a:solidFill>
                  <a:srgbClr val="7030A0"/>
                </a:solidFill>
                <a:ea typeface="+mj-ea"/>
                <a:cs typeface="+mj-cs"/>
              </a:rPr>
              <a:t>Tableau</a:t>
            </a:r>
          </a:p>
        </p:txBody>
      </p:sp>
      <p:pic>
        <p:nvPicPr>
          <p:cNvPr id="6" name="Picture 5" descr="Screen shot 2014-05-30 at 8.53.22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381000"/>
            <a:ext cx="2249510" cy="609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62000" y="1143000"/>
            <a:ext cx="57736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Putting Budgeted Sales and Actual Sales on the same chart over time. </a:t>
            </a:r>
          </a:p>
        </p:txBody>
      </p:sp>
      <p:pic>
        <p:nvPicPr>
          <p:cNvPr id="2" name="Picture 1" descr="Screen Shot 2015-08-18 at 11.30.42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524000"/>
            <a:ext cx="6477000" cy="4629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303051"/>
      </p:ext>
    </p:extLst>
  </p:cSld>
  <p:clrMapOvr>
    <a:masterClrMapping/>
  </p:clrMapOvr>
  <mc:AlternateContent xmlns:mc="http://schemas.openxmlformats.org/markup-compatibility/2006">
    <mc:Choice xmlns="" xmlns:mp="http://schemas.microsoft.com/office/mac/powerpoint/2008/main" Requires="mp">
      <p:transition spd="med">
        <p14:prism xmlns:p14="http://schemas.microsoft.com/office/powerpoint/2010/main"/>
      </p:transition>
    </mc:Choice>
    <mc:Fallback>
      <p:transition spd="med">
        <p:cover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6" name="Rectangle 2"/>
          <p:cNvSpPr>
            <a:spLocks noGrp="1" noChangeArrowheads="1"/>
          </p:cNvSpPr>
          <p:nvPr>
            <p:ph type="title"/>
          </p:nvPr>
        </p:nvSpPr>
        <p:spPr>
          <a:xfrm>
            <a:off x="990600" y="274638"/>
            <a:ext cx="7943850" cy="1143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>
              <a:bevelT w="38100" h="38100"/>
            </a:sp3d>
          </a:bodyPr>
          <a:lstStyle/>
          <a:p>
            <a:pPr eaLnBrk="0" fontAlgn="auto" hangingPunct="0">
              <a:spcAft>
                <a:spcPts val="0"/>
              </a:spcAft>
            </a:pPr>
            <a:r>
              <a:rPr lang="en-US" sz="29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"/>
                <a:ea typeface="+mj-ea"/>
                <a:cs typeface="Arial"/>
              </a:rPr>
              <a:t> </a:t>
            </a:r>
            <a:r>
              <a:rPr lang="en-US" sz="2800" b="1" kern="1200" dirty="0">
                <a:solidFill>
                  <a:srgbClr val="7030A0"/>
                </a:solidFill>
                <a:ea typeface="+mj-ea"/>
                <a:cs typeface="+mj-cs"/>
              </a:rPr>
              <a:t>Tableau</a:t>
            </a:r>
          </a:p>
        </p:txBody>
      </p:sp>
      <p:pic>
        <p:nvPicPr>
          <p:cNvPr id="6" name="Picture 5" descr="Screen shot 2014-05-30 at 8.53.22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381000"/>
            <a:ext cx="2249510" cy="609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62000" y="1143000"/>
            <a:ext cx="74959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Ratio of actual profit to budgeted profit by product, creating and visualizing a calculated field. </a:t>
            </a:r>
          </a:p>
        </p:txBody>
      </p:sp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D8A96BC1-0566-410C-9E0F-21FBF390B2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3200" y="2438400"/>
            <a:ext cx="6308823" cy="3708511"/>
          </a:xfrm>
          <a:prstGeom prst="rect">
            <a:avLst/>
          </a:prstGeom>
        </p:spPr>
      </p:pic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A0015D20-E097-44AC-8C90-A7DDB633AC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1524000"/>
            <a:ext cx="3210859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219715"/>
      </p:ext>
    </p:extLst>
  </p:cSld>
  <p:clrMapOvr>
    <a:masterClrMapping/>
  </p:clrMapOvr>
  <mc:AlternateContent xmlns:mc="http://schemas.openxmlformats.org/markup-compatibility/2006">
    <mc:Choice xmlns="" xmlns:mp="http://schemas.microsoft.com/office/mac/powerpoint/2008/main" Requires="mp">
      <p:transition spd="med">
        <p14:prism xmlns:p14="http://schemas.microsoft.com/office/powerpoint/2010/main"/>
      </p:transition>
    </mc:Choice>
    <mc:Fallback>
      <p:transition spd="med">
        <p:cover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685800" y="384175"/>
            <a:ext cx="7772400" cy="684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3d extrusionH="57150">
              <a:bevelT w="38100" h="38100"/>
            </a:sp3d>
          </a:bodyPr>
          <a:lstStyle>
            <a:lvl1pPr algn="ctr" eaLnBrk="0" hangingPunct="0">
              <a:defRPr sz="3200" b="1">
                <a:solidFill>
                  <a:srgbClr val="7030A0"/>
                </a:solidFill>
                <a:latin typeface="+mj-lt"/>
                <a:ea typeface="+mj-ea"/>
                <a:cs typeface="+mj-cs"/>
              </a:defRPr>
            </a:lvl1pPr>
            <a:lvl2pPr algn="ctr" eaLnBrk="0" hangingPunct="0">
              <a:defRPr sz="4800">
                <a:solidFill>
                  <a:schemeClr val="tx2"/>
                </a:solidFill>
                <a:latin typeface="Andy" pitchFamily="66" charset="0"/>
                <a:ea typeface="ＭＳ Ｐゴシック" pitchFamily="-65" charset="-128"/>
                <a:cs typeface="ＭＳ Ｐゴシック" pitchFamily="-65" charset="-128"/>
              </a:defRPr>
            </a:lvl2pPr>
            <a:lvl3pPr algn="ctr" eaLnBrk="0" hangingPunct="0">
              <a:defRPr sz="4800">
                <a:solidFill>
                  <a:schemeClr val="tx2"/>
                </a:solidFill>
                <a:latin typeface="Andy" pitchFamily="66" charset="0"/>
                <a:ea typeface="ＭＳ Ｐゴシック" pitchFamily="-65" charset="-128"/>
                <a:cs typeface="ＭＳ Ｐゴシック" pitchFamily="-65" charset="-128"/>
              </a:defRPr>
            </a:lvl3pPr>
            <a:lvl4pPr algn="ctr" eaLnBrk="0" hangingPunct="0">
              <a:defRPr sz="4800">
                <a:solidFill>
                  <a:schemeClr val="tx2"/>
                </a:solidFill>
                <a:latin typeface="Andy" pitchFamily="66" charset="0"/>
                <a:ea typeface="ＭＳ Ｐゴシック" pitchFamily="-65" charset="-128"/>
                <a:cs typeface="ＭＳ Ｐゴシック" pitchFamily="-65" charset="-128"/>
              </a:defRPr>
            </a:lvl4pPr>
            <a:lvl5pPr algn="ctr" eaLnBrk="0" hangingPunct="0">
              <a:defRPr sz="4800">
                <a:solidFill>
                  <a:schemeClr val="tx2"/>
                </a:solidFill>
                <a:latin typeface="Andy" pitchFamily="66" charset="0"/>
                <a:ea typeface="ＭＳ Ｐゴシック" pitchFamily="-65" charset="-128"/>
                <a:cs typeface="ＭＳ Ｐゴシック" pitchFamily="-65" charset="-128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tx2"/>
                </a:solidFill>
                <a:latin typeface="Andy" pitchFamily="66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tx2"/>
                </a:solidFill>
                <a:latin typeface="Andy" pitchFamily="66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tx2"/>
                </a:solidFill>
                <a:latin typeface="Andy" pitchFamily="66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tx2"/>
                </a:solidFill>
                <a:latin typeface="Andy" pitchFamily="66" charset="0"/>
              </a:defRPr>
            </a:lvl9pPr>
          </a:lstStyle>
          <a:p>
            <a:r>
              <a:rPr lang="en-US" sz="2400" dirty="0"/>
              <a:t>Dashboards</a:t>
            </a:r>
          </a:p>
        </p:txBody>
      </p:sp>
      <p:pic>
        <p:nvPicPr>
          <p:cNvPr id="4" name="Picture 3" descr="A map with text&#10;&#10;Description automatically generated">
            <a:extLst>
              <a:ext uri="{FF2B5EF4-FFF2-40B4-BE49-F238E27FC236}">
                <a16:creationId xmlns:a16="http://schemas.microsoft.com/office/drawing/2014/main" id="{57A97701-2024-4A11-9CDA-347FAE7789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990600"/>
            <a:ext cx="6429152" cy="5324958"/>
          </a:xfrm>
          <a:prstGeom prst="rect">
            <a:avLst/>
          </a:prstGeom>
        </p:spPr>
      </p:pic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72EBFD57-143C-4B7E-A930-ED223E3BC4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" y="411884"/>
            <a:ext cx="9144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942060"/>
      </p:ext>
    </p:extLst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685800" y="384175"/>
            <a:ext cx="7772400" cy="684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3d extrusionH="57150">
              <a:bevelT w="38100" h="38100"/>
            </a:sp3d>
          </a:bodyPr>
          <a:lstStyle>
            <a:lvl1pPr algn="ctr" eaLnBrk="0" hangingPunct="0">
              <a:defRPr sz="3200" b="1">
                <a:solidFill>
                  <a:srgbClr val="7030A0"/>
                </a:solidFill>
                <a:latin typeface="+mj-lt"/>
                <a:ea typeface="+mj-ea"/>
                <a:cs typeface="+mj-cs"/>
              </a:defRPr>
            </a:lvl1pPr>
            <a:lvl2pPr algn="ctr" eaLnBrk="0" hangingPunct="0">
              <a:defRPr sz="4800">
                <a:solidFill>
                  <a:schemeClr val="tx2"/>
                </a:solidFill>
                <a:latin typeface="Andy" pitchFamily="66" charset="0"/>
                <a:ea typeface="ＭＳ Ｐゴシック" pitchFamily="-65" charset="-128"/>
                <a:cs typeface="ＭＳ Ｐゴシック" pitchFamily="-65" charset="-128"/>
              </a:defRPr>
            </a:lvl2pPr>
            <a:lvl3pPr algn="ctr" eaLnBrk="0" hangingPunct="0">
              <a:defRPr sz="4800">
                <a:solidFill>
                  <a:schemeClr val="tx2"/>
                </a:solidFill>
                <a:latin typeface="Andy" pitchFamily="66" charset="0"/>
                <a:ea typeface="ＭＳ Ｐゴシック" pitchFamily="-65" charset="-128"/>
                <a:cs typeface="ＭＳ Ｐゴシック" pitchFamily="-65" charset="-128"/>
              </a:defRPr>
            </a:lvl3pPr>
            <a:lvl4pPr algn="ctr" eaLnBrk="0" hangingPunct="0">
              <a:defRPr sz="4800">
                <a:solidFill>
                  <a:schemeClr val="tx2"/>
                </a:solidFill>
                <a:latin typeface="Andy" pitchFamily="66" charset="0"/>
                <a:ea typeface="ＭＳ Ｐゴシック" pitchFamily="-65" charset="-128"/>
                <a:cs typeface="ＭＳ Ｐゴシック" pitchFamily="-65" charset="-128"/>
              </a:defRPr>
            </a:lvl4pPr>
            <a:lvl5pPr algn="ctr" eaLnBrk="0" hangingPunct="0">
              <a:defRPr sz="4800">
                <a:solidFill>
                  <a:schemeClr val="tx2"/>
                </a:solidFill>
                <a:latin typeface="Andy" pitchFamily="66" charset="0"/>
                <a:ea typeface="ＭＳ Ｐゴシック" pitchFamily="-65" charset="-128"/>
                <a:cs typeface="ＭＳ Ｐゴシック" pitchFamily="-65" charset="-128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tx2"/>
                </a:solidFill>
                <a:latin typeface="Andy" pitchFamily="66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tx2"/>
                </a:solidFill>
                <a:latin typeface="Andy" pitchFamily="66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tx2"/>
                </a:solidFill>
                <a:latin typeface="Andy" pitchFamily="66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tx2"/>
                </a:solidFill>
                <a:latin typeface="Andy" pitchFamily="66" charset="0"/>
              </a:defRPr>
            </a:lvl9pPr>
          </a:lstStyle>
          <a:p>
            <a:r>
              <a:rPr lang="en-US" sz="2400" dirty="0"/>
              <a:t>Tableau Dashboards Notes</a:t>
            </a:r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B81E82D1-7EC5-4051-AAD2-B37897EAEF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220" y="1263669"/>
            <a:ext cx="3567553" cy="2561154"/>
          </a:xfrm>
          <a:prstGeom prst="rect">
            <a:avLst/>
          </a:prstGeom>
        </p:spPr>
      </p:pic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EBB1747B-AFCB-493B-B397-41ED1033A6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405364"/>
            <a:ext cx="4009289" cy="914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592BE28-25FA-4E09-87F5-FC7C9AF11492}"/>
              </a:ext>
            </a:extLst>
          </p:cNvPr>
          <p:cNvSpPr txBox="1"/>
          <p:nvPr/>
        </p:nvSpPr>
        <p:spPr>
          <a:xfrm>
            <a:off x="777456" y="987325"/>
            <a:ext cx="19207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create a parameter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52E3527-8527-4BD0-A60D-67556E2C5ECC}"/>
              </a:ext>
            </a:extLst>
          </p:cNvPr>
          <p:cNvSpPr txBox="1"/>
          <p:nvPr/>
        </p:nvSpPr>
        <p:spPr>
          <a:xfrm>
            <a:off x="4572000" y="996752"/>
            <a:ext cx="23391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create a calculated field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FB6E84B-6A11-414C-A4E0-8DBC44FB1645}"/>
              </a:ext>
            </a:extLst>
          </p:cNvPr>
          <p:cNvSpPr txBox="1"/>
          <p:nvPr/>
        </p:nvSpPr>
        <p:spPr>
          <a:xfrm>
            <a:off x="4495800" y="2814256"/>
            <a:ext cx="35675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In the dashboard Category column chart, click the use a filter.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3DE4E48-229E-462C-9EE1-A10AA6FB95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4904090"/>
            <a:ext cx="8527805" cy="138048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B74F593-5EA5-46D3-970B-3110CE4A2164}"/>
              </a:ext>
            </a:extLst>
          </p:cNvPr>
          <p:cNvSpPr txBox="1"/>
          <p:nvPr/>
        </p:nvSpPr>
        <p:spPr>
          <a:xfrm>
            <a:off x="3346205" y="4245849"/>
            <a:ext cx="5638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In the first worksheet for the dashboard, edit the calculated field metric amount to “apply to all using this data source”.</a:t>
            </a:r>
          </a:p>
        </p:txBody>
      </p:sp>
    </p:spTree>
    <p:extLst>
      <p:ext uri="{BB962C8B-B14F-4D97-AF65-F5344CB8AC3E}">
        <p14:creationId xmlns:p14="http://schemas.microsoft.com/office/powerpoint/2010/main" val="3413732321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685800" y="384175"/>
            <a:ext cx="7772400" cy="684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3d extrusionH="57150">
              <a:bevelT w="38100" h="38100"/>
            </a:sp3d>
          </a:bodyPr>
          <a:lstStyle>
            <a:lvl1pPr algn="ctr" eaLnBrk="0" hangingPunct="0">
              <a:defRPr sz="3200" b="1">
                <a:solidFill>
                  <a:srgbClr val="7030A0"/>
                </a:solidFill>
                <a:latin typeface="+mj-lt"/>
                <a:ea typeface="+mj-ea"/>
                <a:cs typeface="+mj-cs"/>
              </a:defRPr>
            </a:lvl1pPr>
            <a:lvl2pPr algn="ctr" eaLnBrk="0" hangingPunct="0">
              <a:defRPr sz="4800">
                <a:solidFill>
                  <a:schemeClr val="tx2"/>
                </a:solidFill>
                <a:latin typeface="Andy" pitchFamily="66" charset="0"/>
                <a:ea typeface="ＭＳ Ｐゴシック" pitchFamily="-65" charset="-128"/>
                <a:cs typeface="ＭＳ Ｐゴシック" pitchFamily="-65" charset="-128"/>
              </a:defRPr>
            </a:lvl2pPr>
            <a:lvl3pPr algn="ctr" eaLnBrk="0" hangingPunct="0">
              <a:defRPr sz="4800">
                <a:solidFill>
                  <a:schemeClr val="tx2"/>
                </a:solidFill>
                <a:latin typeface="Andy" pitchFamily="66" charset="0"/>
                <a:ea typeface="ＭＳ Ｐゴシック" pitchFamily="-65" charset="-128"/>
                <a:cs typeface="ＭＳ Ｐゴシック" pitchFamily="-65" charset="-128"/>
              </a:defRPr>
            </a:lvl3pPr>
            <a:lvl4pPr algn="ctr" eaLnBrk="0" hangingPunct="0">
              <a:defRPr sz="4800">
                <a:solidFill>
                  <a:schemeClr val="tx2"/>
                </a:solidFill>
                <a:latin typeface="Andy" pitchFamily="66" charset="0"/>
                <a:ea typeface="ＭＳ Ｐゴシック" pitchFamily="-65" charset="-128"/>
                <a:cs typeface="ＭＳ Ｐゴシック" pitchFamily="-65" charset="-128"/>
              </a:defRPr>
            </a:lvl4pPr>
            <a:lvl5pPr algn="ctr" eaLnBrk="0" hangingPunct="0">
              <a:defRPr sz="4800">
                <a:solidFill>
                  <a:schemeClr val="tx2"/>
                </a:solidFill>
                <a:latin typeface="Andy" pitchFamily="66" charset="0"/>
                <a:ea typeface="ＭＳ Ｐゴシック" pitchFamily="-65" charset="-128"/>
                <a:cs typeface="ＭＳ Ｐゴシック" pitchFamily="-65" charset="-128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tx2"/>
                </a:solidFill>
                <a:latin typeface="Andy" pitchFamily="66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tx2"/>
                </a:solidFill>
                <a:latin typeface="Andy" pitchFamily="66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tx2"/>
                </a:solidFill>
                <a:latin typeface="Andy" pitchFamily="66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tx2"/>
                </a:solidFill>
                <a:latin typeface="Andy" pitchFamily="66" charset="0"/>
              </a:defRPr>
            </a:lvl9pPr>
          </a:lstStyle>
          <a:p>
            <a:r>
              <a:rPr lang="en-US" sz="2400" dirty="0"/>
              <a:t>Other Cool Stuff</a:t>
            </a:r>
          </a:p>
        </p:txBody>
      </p:sp>
      <p:pic>
        <p:nvPicPr>
          <p:cNvPr id="10" name="Screen Recording 2">
            <a:hlinkClick r:id="" action="ppaction://media"/>
            <a:extLst>
              <a:ext uri="{FF2B5EF4-FFF2-40B4-BE49-F238E27FC236}">
                <a16:creationId xmlns:a16="http://schemas.microsoft.com/office/drawing/2014/main" id="{8507A0A7-4D1B-455A-9634-4DD4EDCDB87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81200" y="1524000"/>
            <a:ext cx="5257800" cy="3916155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6C4C3C74-2C11-4C72-AD20-D08909973127}"/>
              </a:ext>
            </a:extLst>
          </p:cNvPr>
          <p:cNvGrpSpPr/>
          <p:nvPr/>
        </p:nvGrpSpPr>
        <p:grpSpPr>
          <a:xfrm>
            <a:off x="8077200" y="457200"/>
            <a:ext cx="853119" cy="1371600"/>
            <a:chOff x="8077200" y="457200"/>
            <a:chExt cx="853119" cy="1371600"/>
          </a:xfrm>
        </p:grpSpPr>
        <p:pic>
          <p:nvPicPr>
            <p:cNvPr id="13" name="Picture 12" descr="A close up of a sign&#10;&#10;Description automatically generated">
              <a:extLst>
                <a:ext uri="{FF2B5EF4-FFF2-40B4-BE49-F238E27FC236}">
                  <a16:creationId xmlns:a16="http://schemas.microsoft.com/office/drawing/2014/main" id="{49832974-A58F-412C-B944-417A36D1405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153400" y="457200"/>
              <a:ext cx="685800" cy="685800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DA2070F-E496-464D-882F-1C0DAA2050FC}"/>
                </a:ext>
              </a:extLst>
            </p:cNvPr>
            <p:cNvSpPr txBox="1"/>
            <p:nvPr/>
          </p:nvSpPr>
          <p:spPr>
            <a:xfrm>
              <a:off x="8077200" y="1143000"/>
              <a:ext cx="85311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MS Charts 3D</a:t>
              </a:r>
            </a:p>
          </p:txBody>
        </p:sp>
        <p:pic>
          <p:nvPicPr>
            <p:cNvPr id="15" name="Picture 2" descr="Microsoft icon">
              <a:extLst>
                <a:ext uri="{FF2B5EF4-FFF2-40B4-BE49-F238E27FC236}">
                  <a16:creationId xmlns:a16="http://schemas.microsoft.com/office/drawing/2014/main" id="{1072CDE3-0FE9-4FC2-9D92-7B23EA1F7A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3400" y="1143000"/>
              <a:ext cx="685800" cy="685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84496219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113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6" name="Rectangle 2"/>
          <p:cNvSpPr>
            <a:spLocks noGrp="1" noChangeArrowheads="1"/>
          </p:cNvSpPr>
          <p:nvPr>
            <p:ph type="title"/>
          </p:nvPr>
        </p:nvSpPr>
        <p:spPr>
          <a:xfrm>
            <a:off x="990600" y="274638"/>
            <a:ext cx="7943850" cy="1143000"/>
          </a:xfrm>
          <a:noFill/>
          <a:ln w="9525">
            <a:noFill/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3d extrusionH="57150">
              <a:bevelT w="38100" h="38100"/>
            </a:sp3d>
          </a:bodyPr>
          <a:lstStyle/>
          <a:p>
            <a:r>
              <a:rPr lang="en-US" sz="3200" b="1" kern="1200" dirty="0">
                <a:solidFill>
                  <a:srgbClr val="7030A0"/>
                </a:solidFill>
                <a:ea typeface="+mj-ea"/>
                <a:cs typeface="+mj-cs"/>
              </a:rPr>
              <a:t> Data Classification or Types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85800" y="1371600"/>
            <a:ext cx="5410199" cy="42473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dirty="0">
                <a:latin typeface="Arial"/>
                <a:cs typeface="Arial"/>
              </a:rPr>
              <a:t>Categorical or Nominal (qualitative)</a:t>
            </a:r>
          </a:p>
          <a:p>
            <a:r>
              <a:rPr lang="en-US" dirty="0">
                <a:latin typeface="Arial"/>
                <a:cs typeface="Arial"/>
              </a:rPr>
              <a:t>    </a:t>
            </a:r>
            <a:r>
              <a:rPr lang="en-US" sz="1200" dirty="0">
                <a:latin typeface="Arial"/>
                <a:cs typeface="Arial"/>
              </a:rPr>
              <a:t> Data that results from counting, whole numbers.</a:t>
            </a:r>
          </a:p>
          <a:p>
            <a:r>
              <a:rPr lang="en-US" sz="1200" dirty="0">
                <a:latin typeface="Arial"/>
                <a:cs typeface="Arial"/>
              </a:rPr>
              <a:t>         Data are sorted into categories according to specified characteristics.</a:t>
            </a:r>
          </a:p>
          <a:p>
            <a:r>
              <a:rPr lang="en-US" sz="1200" dirty="0">
                <a:latin typeface="Arial"/>
                <a:cs typeface="Arial"/>
              </a:rPr>
              <a:t>         There is no priority or ordering of categories.</a:t>
            </a:r>
          </a:p>
          <a:p>
            <a:r>
              <a:rPr lang="en-US" sz="1200" dirty="0">
                <a:latin typeface="Arial"/>
                <a:cs typeface="Arial"/>
              </a:rPr>
              <a:t>         Typically the number of observations in a category are counted up.</a:t>
            </a:r>
          </a:p>
          <a:p>
            <a:pPr marL="342900" indent="-342900">
              <a:buFont typeface="Arial"/>
              <a:buChar char="•"/>
            </a:pPr>
            <a:endParaRPr lang="en-US" dirty="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r>
              <a:rPr lang="en-US" dirty="0">
                <a:latin typeface="Arial"/>
                <a:cs typeface="Arial"/>
              </a:rPr>
              <a:t>Ordinal</a:t>
            </a:r>
          </a:p>
          <a:p>
            <a:pPr lvl="1"/>
            <a:r>
              <a:rPr lang="en-US" sz="1200" dirty="0">
                <a:latin typeface="Arial"/>
                <a:cs typeface="Arial"/>
              </a:rPr>
              <a:t>Similar to categorical or nominal data but the categories have a natural ordering.</a:t>
            </a:r>
          </a:p>
          <a:p>
            <a:pPr marL="342900" indent="-342900">
              <a:buFont typeface="Arial"/>
              <a:buChar char="•"/>
            </a:pPr>
            <a:endParaRPr lang="en-US" dirty="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r>
              <a:rPr lang="en-US" dirty="0">
                <a:latin typeface="Arial"/>
                <a:cs typeface="Arial"/>
              </a:rPr>
              <a:t>Interval or Continuous (quantitative)</a:t>
            </a:r>
          </a:p>
          <a:p>
            <a:r>
              <a:rPr lang="en-US" dirty="0">
                <a:latin typeface="Arial"/>
                <a:cs typeface="Arial"/>
              </a:rPr>
              <a:t>      </a:t>
            </a:r>
            <a:r>
              <a:rPr lang="en-US" sz="1200" dirty="0">
                <a:latin typeface="Arial"/>
                <a:cs typeface="Arial"/>
              </a:rPr>
              <a:t>Data that results from measurement and has decimals.</a:t>
            </a:r>
          </a:p>
          <a:p>
            <a:r>
              <a:rPr lang="en-US" sz="1200" dirty="0">
                <a:latin typeface="Arial"/>
                <a:cs typeface="Arial"/>
              </a:rPr>
              <a:t>            There can always be another observation between two others.</a:t>
            </a:r>
          </a:p>
          <a:p>
            <a:endParaRPr lang="en-US" sz="1200" dirty="0">
              <a:latin typeface="Arial"/>
              <a:cs typeface="Arial"/>
            </a:endParaRPr>
          </a:p>
          <a:p>
            <a:endParaRPr lang="en-US" sz="1200" dirty="0">
              <a:latin typeface="Arial"/>
              <a:cs typeface="Arial"/>
            </a:endParaRPr>
          </a:p>
          <a:p>
            <a:r>
              <a:rPr lang="en-US" sz="1200" dirty="0">
                <a:latin typeface="Arial"/>
                <a:cs typeface="Arial"/>
              </a:rPr>
              <a:t>Note: A frequently used type of </a:t>
            </a:r>
            <a:r>
              <a:rPr lang="en-US" sz="1200" b="1" dirty="0">
                <a:latin typeface="Arial"/>
                <a:cs typeface="Arial"/>
              </a:rPr>
              <a:t>continuous</a:t>
            </a:r>
            <a:r>
              <a:rPr lang="en-US" sz="1200" dirty="0">
                <a:latin typeface="Arial"/>
                <a:cs typeface="Arial"/>
              </a:rPr>
              <a:t> data is called </a:t>
            </a:r>
            <a:r>
              <a:rPr lang="en-US" sz="1200" b="1" dirty="0">
                <a:latin typeface="Arial"/>
                <a:cs typeface="Arial"/>
              </a:rPr>
              <a:t>time-series data</a:t>
            </a:r>
            <a:r>
              <a:rPr lang="en-US" sz="1200" dirty="0">
                <a:latin typeface="Arial"/>
                <a:cs typeface="Arial"/>
              </a:rPr>
              <a:t>.  When we have two columns of data and the first column is date/time and the associated second column is a continuous (or interval) value this is considered or called “time-series” data.</a:t>
            </a:r>
          </a:p>
        </p:txBody>
      </p:sp>
      <p:pic>
        <p:nvPicPr>
          <p:cNvPr id="3" name="Picture 2" descr="ordinal_level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0" y="2971800"/>
            <a:ext cx="2514600" cy="1081950"/>
          </a:xfrm>
          <a:prstGeom prst="rect">
            <a:avLst/>
          </a:prstGeom>
        </p:spPr>
      </p:pic>
      <p:pic>
        <p:nvPicPr>
          <p:cNvPr id="4" name="Picture 3" descr="continous_level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4343400"/>
            <a:ext cx="2533650" cy="757097"/>
          </a:xfrm>
          <a:prstGeom prst="rect">
            <a:avLst/>
          </a:prstGeom>
        </p:spPr>
      </p:pic>
      <p:pic>
        <p:nvPicPr>
          <p:cNvPr id="5" name="Picture 4" descr="images.jpe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600" y="1371600"/>
            <a:ext cx="2640485" cy="1173549"/>
          </a:xfrm>
          <a:prstGeom prst="rect">
            <a:avLst/>
          </a:prstGeom>
        </p:spPr>
      </p:pic>
      <p:pic>
        <p:nvPicPr>
          <p:cNvPr id="8" name="Picture 7" descr="Screen shot 2013-07-20 at 9.49.46 A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400" y="5867400"/>
            <a:ext cx="1295400" cy="18181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09600" y="1371600"/>
            <a:ext cx="5562600" cy="2133600"/>
          </a:xfrm>
          <a:prstGeom prst="rect">
            <a:avLst/>
          </a:prstGeom>
          <a:noFill/>
          <a:ln w="38100" cmpd="sng">
            <a:solidFill>
              <a:srgbClr val="008000"/>
            </a:solidFill>
          </a:ln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09600" y="3581400"/>
            <a:ext cx="5562600" cy="914400"/>
          </a:xfrm>
          <a:prstGeom prst="rect">
            <a:avLst/>
          </a:prstGeom>
          <a:noFill/>
          <a:ln w="38100" cmpd="sng">
            <a:solidFill>
              <a:srgbClr val="008000"/>
            </a:solidFill>
          </a:ln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721256"/>
      </p:ext>
    </p:extLst>
  </p:cSld>
  <p:clrMapOvr>
    <a:masterClrMapping/>
  </p:clrMapOvr>
  <mc:AlternateContent xmlns:mc="http://schemas.openxmlformats.org/markup-compatibility/2006">
    <mc:Choice xmlns="" xmlns:mp="http://schemas.microsoft.com/office/mac/powerpoint/2008/main" Requires="mp">
      <p:transition xmlns:p14="http://schemas.microsoft.com/office/powerpoint/2010/main" spd="med">
        <p14:prism/>
      </p:transition>
    </mc:Choice>
    <mc:Fallback>
      <p:transition spd="med">
        <p:cover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685800" y="384175"/>
            <a:ext cx="7772400" cy="684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3d extrusionH="57150">
              <a:bevelT w="38100" h="38100"/>
            </a:sp3d>
          </a:bodyPr>
          <a:lstStyle>
            <a:lvl1pPr algn="ctr" eaLnBrk="0" hangingPunct="0">
              <a:defRPr sz="3200" b="1">
                <a:solidFill>
                  <a:srgbClr val="7030A0"/>
                </a:solidFill>
                <a:latin typeface="+mj-lt"/>
                <a:ea typeface="+mj-ea"/>
                <a:cs typeface="+mj-cs"/>
              </a:defRPr>
            </a:lvl1pPr>
            <a:lvl2pPr algn="ctr" eaLnBrk="0" hangingPunct="0">
              <a:defRPr sz="4800">
                <a:solidFill>
                  <a:schemeClr val="tx2"/>
                </a:solidFill>
                <a:latin typeface="Andy" pitchFamily="66" charset="0"/>
                <a:ea typeface="ＭＳ Ｐゴシック" pitchFamily="-65" charset="-128"/>
                <a:cs typeface="ＭＳ Ｐゴシック" pitchFamily="-65" charset="-128"/>
              </a:defRPr>
            </a:lvl2pPr>
            <a:lvl3pPr algn="ctr" eaLnBrk="0" hangingPunct="0">
              <a:defRPr sz="4800">
                <a:solidFill>
                  <a:schemeClr val="tx2"/>
                </a:solidFill>
                <a:latin typeface="Andy" pitchFamily="66" charset="0"/>
                <a:ea typeface="ＭＳ Ｐゴシック" pitchFamily="-65" charset="-128"/>
                <a:cs typeface="ＭＳ Ｐゴシック" pitchFamily="-65" charset="-128"/>
              </a:defRPr>
            </a:lvl3pPr>
            <a:lvl4pPr algn="ctr" eaLnBrk="0" hangingPunct="0">
              <a:defRPr sz="4800">
                <a:solidFill>
                  <a:schemeClr val="tx2"/>
                </a:solidFill>
                <a:latin typeface="Andy" pitchFamily="66" charset="0"/>
                <a:ea typeface="ＭＳ Ｐゴシック" pitchFamily="-65" charset="-128"/>
                <a:cs typeface="ＭＳ Ｐゴシック" pitchFamily="-65" charset="-128"/>
              </a:defRPr>
            </a:lvl4pPr>
            <a:lvl5pPr algn="ctr" eaLnBrk="0" hangingPunct="0">
              <a:defRPr sz="4800">
                <a:solidFill>
                  <a:schemeClr val="tx2"/>
                </a:solidFill>
                <a:latin typeface="Andy" pitchFamily="66" charset="0"/>
                <a:ea typeface="ＭＳ Ｐゴシック" pitchFamily="-65" charset="-128"/>
                <a:cs typeface="ＭＳ Ｐゴシック" pitchFamily="-65" charset="-128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tx2"/>
                </a:solidFill>
                <a:latin typeface="Andy" pitchFamily="66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tx2"/>
                </a:solidFill>
                <a:latin typeface="Andy" pitchFamily="66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tx2"/>
                </a:solidFill>
                <a:latin typeface="Andy" pitchFamily="66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tx2"/>
                </a:solidFill>
                <a:latin typeface="Andy" pitchFamily="66" charset="0"/>
              </a:defRPr>
            </a:lvl9pPr>
          </a:lstStyle>
          <a:p>
            <a:r>
              <a:rPr lang="en-US" sz="2400" dirty="0"/>
              <a:t>How to select the right visualization?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066800" y="1295401"/>
            <a:ext cx="64008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Trends over time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Relationship between 2 continuous variables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Dispersion or spread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Many dimensions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Counts in categories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998860060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685800" y="384175"/>
            <a:ext cx="7772400" cy="684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3d extrusionH="57150">
              <a:bevelT w="38100" h="38100"/>
            </a:sp3d>
          </a:bodyPr>
          <a:lstStyle>
            <a:lvl1pPr algn="ctr" eaLnBrk="0" hangingPunct="0">
              <a:defRPr sz="3200" b="1">
                <a:solidFill>
                  <a:srgbClr val="7030A0"/>
                </a:solidFill>
                <a:latin typeface="+mj-lt"/>
                <a:ea typeface="+mj-ea"/>
                <a:cs typeface="+mj-cs"/>
              </a:defRPr>
            </a:lvl1pPr>
            <a:lvl2pPr algn="ctr" eaLnBrk="0" hangingPunct="0">
              <a:defRPr sz="4800">
                <a:solidFill>
                  <a:schemeClr val="tx2"/>
                </a:solidFill>
                <a:latin typeface="Andy" pitchFamily="66" charset="0"/>
                <a:ea typeface="ＭＳ Ｐゴシック" pitchFamily="-65" charset="-128"/>
                <a:cs typeface="ＭＳ Ｐゴシック" pitchFamily="-65" charset="-128"/>
              </a:defRPr>
            </a:lvl2pPr>
            <a:lvl3pPr algn="ctr" eaLnBrk="0" hangingPunct="0">
              <a:defRPr sz="4800">
                <a:solidFill>
                  <a:schemeClr val="tx2"/>
                </a:solidFill>
                <a:latin typeface="Andy" pitchFamily="66" charset="0"/>
                <a:ea typeface="ＭＳ Ｐゴシック" pitchFamily="-65" charset="-128"/>
                <a:cs typeface="ＭＳ Ｐゴシック" pitchFamily="-65" charset="-128"/>
              </a:defRPr>
            </a:lvl3pPr>
            <a:lvl4pPr algn="ctr" eaLnBrk="0" hangingPunct="0">
              <a:defRPr sz="4800">
                <a:solidFill>
                  <a:schemeClr val="tx2"/>
                </a:solidFill>
                <a:latin typeface="Andy" pitchFamily="66" charset="0"/>
                <a:ea typeface="ＭＳ Ｐゴシック" pitchFamily="-65" charset="-128"/>
                <a:cs typeface="ＭＳ Ｐゴシック" pitchFamily="-65" charset="-128"/>
              </a:defRPr>
            </a:lvl4pPr>
            <a:lvl5pPr algn="ctr" eaLnBrk="0" hangingPunct="0">
              <a:defRPr sz="4800">
                <a:solidFill>
                  <a:schemeClr val="tx2"/>
                </a:solidFill>
                <a:latin typeface="Andy" pitchFamily="66" charset="0"/>
                <a:ea typeface="ＭＳ Ｐゴシック" pitchFamily="-65" charset="-128"/>
                <a:cs typeface="ＭＳ Ｐゴシック" pitchFamily="-65" charset="-128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tx2"/>
                </a:solidFill>
                <a:latin typeface="Andy" pitchFamily="66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tx2"/>
                </a:solidFill>
                <a:latin typeface="Andy" pitchFamily="66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tx2"/>
                </a:solidFill>
                <a:latin typeface="Andy" pitchFamily="66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tx2"/>
                </a:solidFill>
                <a:latin typeface="Andy" pitchFamily="66" charset="0"/>
              </a:defRPr>
            </a:lvl9pPr>
          </a:lstStyle>
          <a:p>
            <a:r>
              <a:rPr lang="en-US" dirty="0"/>
              <a:t>Mini Workshop 1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38200" y="1143000"/>
            <a:ext cx="746760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Use the Google Colab link to download 5 years of monthly returns data for MSFT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Download the csv file and work in Excel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Develop a chart that depicts Microsoft Stock Prices Over Time.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Develop a chart that depicts the relationship between MSFT returns and the market overall (S&amp;P 500 index).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What kind of data is this?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What would be an appropriate way/chart to visualize this data?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How is the data trending?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Describe relationship observations.</a:t>
            </a:r>
          </a:p>
          <a:p>
            <a:endParaRPr lang="en-US" sz="2000" dirty="0"/>
          </a:p>
          <a:p>
            <a:pPr marL="342900" indent="-342900">
              <a:buFont typeface="Arial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317198104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685800" y="384175"/>
            <a:ext cx="7772400" cy="684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3d extrusionH="57150">
              <a:bevelT w="38100" h="38100"/>
            </a:sp3d>
          </a:bodyPr>
          <a:lstStyle>
            <a:lvl1pPr algn="ctr" eaLnBrk="0" hangingPunct="0">
              <a:defRPr sz="3200" b="1">
                <a:solidFill>
                  <a:srgbClr val="7030A0"/>
                </a:solidFill>
                <a:latin typeface="+mj-lt"/>
                <a:ea typeface="+mj-ea"/>
                <a:cs typeface="+mj-cs"/>
              </a:defRPr>
            </a:lvl1pPr>
            <a:lvl2pPr algn="ctr" eaLnBrk="0" hangingPunct="0">
              <a:defRPr sz="4800">
                <a:solidFill>
                  <a:schemeClr val="tx2"/>
                </a:solidFill>
                <a:latin typeface="Andy" pitchFamily="66" charset="0"/>
                <a:ea typeface="ＭＳ Ｐゴシック" pitchFamily="-65" charset="-128"/>
                <a:cs typeface="ＭＳ Ｐゴシック" pitchFamily="-65" charset="-128"/>
              </a:defRPr>
            </a:lvl2pPr>
            <a:lvl3pPr algn="ctr" eaLnBrk="0" hangingPunct="0">
              <a:defRPr sz="4800">
                <a:solidFill>
                  <a:schemeClr val="tx2"/>
                </a:solidFill>
                <a:latin typeface="Andy" pitchFamily="66" charset="0"/>
                <a:ea typeface="ＭＳ Ｐゴシック" pitchFamily="-65" charset="-128"/>
                <a:cs typeface="ＭＳ Ｐゴシック" pitchFamily="-65" charset="-128"/>
              </a:defRPr>
            </a:lvl3pPr>
            <a:lvl4pPr algn="ctr" eaLnBrk="0" hangingPunct="0">
              <a:defRPr sz="4800">
                <a:solidFill>
                  <a:schemeClr val="tx2"/>
                </a:solidFill>
                <a:latin typeface="Andy" pitchFamily="66" charset="0"/>
                <a:ea typeface="ＭＳ Ｐゴシック" pitchFamily="-65" charset="-128"/>
                <a:cs typeface="ＭＳ Ｐゴシック" pitchFamily="-65" charset="-128"/>
              </a:defRPr>
            </a:lvl4pPr>
            <a:lvl5pPr algn="ctr" eaLnBrk="0" hangingPunct="0">
              <a:defRPr sz="4800">
                <a:solidFill>
                  <a:schemeClr val="tx2"/>
                </a:solidFill>
                <a:latin typeface="Andy" pitchFamily="66" charset="0"/>
                <a:ea typeface="ＭＳ Ｐゴシック" pitchFamily="-65" charset="-128"/>
                <a:cs typeface="ＭＳ Ｐゴシック" pitchFamily="-65" charset="-128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tx2"/>
                </a:solidFill>
                <a:latin typeface="Andy" pitchFamily="66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tx2"/>
                </a:solidFill>
                <a:latin typeface="Andy" pitchFamily="66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tx2"/>
                </a:solidFill>
                <a:latin typeface="Andy" pitchFamily="66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tx2"/>
                </a:solidFill>
                <a:latin typeface="Andy" pitchFamily="66" charset="0"/>
              </a:defRPr>
            </a:lvl9pPr>
          </a:lstStyle>
          <a:p>
            <a:r>
              <a:rPr lang="en-US" dirty="0"/>
              <a:t>Mini Workshop 2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38201" y="1143000"/>
            <a:ext cx="76962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Download the file, BeerBrandPref.xlsx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Brand Preferences and Gender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What kind of data is this?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What would be an appropriate way/chart to visualize this data?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How would you summarize the data overall?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What is the data telling us regarding the brand preferences and gender?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Create some useful charts/visualizations.</a:t>
            </a:r>
          </a:p>
          <a:p>
            <a:endParaRPr lang="en-US" sz="2000" dirty="0"/>
          </a:p>
          <a:p>
            <a:pPr marL="342900" indent="-342900">
              <a:buFont typeface="Arial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208139826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 Theme">
      <a:majorFont>
        <a:latin typeface="Andy"/>
        <a:ea typeface=""/>
        <a:cs typeface=""/>
      </a:majorFont>
      <a:minorFont>
        <a:latin typeface="And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6194</TotalTime>
  <Words>1452</Words>
  <Application>Microsoft Office PowerPoint</Application>
  <PresentationFormat>On-screen Show (4:3)</PresentationFormat>
  <Paragraphs>231</Paragraphs>
  <Slides>45</Slides>
  <Notes>44</Notes>
  <HiddenSlides>0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2" baseType="lpstr">
      <vt:lpstr>Andy</vt:lpstr>
      <vt:lpstr>Arial</vt:lpstr>
      <vt:lpstr>Comic Sans MS</vt:lpstr>
      <vt:lpstr>Courier New</vt:lpstr>
      <vt:lpstr>OCR A Extended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Data Classification or Types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Line Chart, Time Series, TSLA Returns vs Market</vt:lpstr>
      <vt:lpstr> Histogram, Spread / Dispersion in a Continuous Variable</vt:lpstr>
      <vt:lpstr> Histogram, Spread / Dispersion in a Continuous Variable</vt:lpstr>
      <vt:lpstr>PowerPoint Presentation</vt:lpstr>
      <vt:lpstr>PowerPoint Presentation</vt:lpstr>
      <vt:lpstr>PowerPoint Presentation</vt:lpstr>
      <vt:lpstr>PowerPoint Presentation</vt:lpstr>
      <vt:lpstr> PivotTables</vt:lpstr>
      <vt:lpstr>  PivotTable, Cross Tabulations Modified Credit Approval Decisions V3 file</vt:lpstr>
      <vt:lpstr>  PivotTable, Cross Tabulations</vt:lpstr>
      <vt:lpstr> Tableau</vt:lpstr>
      <vt:lpstr> Tableau</vt:lpstr>
      <vt:lpstr> Worksheet</vt:lpstr>
      <vt:lpstr> Tableau</vt:lpstr>
      <vt:lpstr> Tableau</vt:lpstr>
      <vt:lpstr> Tableau</vt:lpstr>
      <vt:lpstr> Tableau</vt:lpstr>
      <vt:lpstr> Tableau</vt:lpstr>
      <vt:lpstr> Tableau</vt:lpstr>
      <vt:lpstr> Tableau</vt:lpstr>
      <vt:lpstr> Tableau</vt:lpstr>
      <vt:lpstr> Tableau</vt:lpstr>
      <vt:lpstr> Tableau</vt:lpstr>
      <vt:lpstr> Tableau</vt:lpstr>
      <vt:lpstr> Tableau</vt:lpstr>
      <vt:lpstr> Tableau</vt:lpstr>
      <vt:lpstr> Tableau</vt:lpstr>
      <vt:lpstr> Tableau</vt:lpstr>
      <vt:lpstr> Tableau</vt:lpstr>
      <vt:lpstr> Tableau</vt:lpstr>
      <vt:lpstr> Tableau</vt:lpstr>
      <vt:lpstr>PowerPoint Presentation</vt:lpstr>
      <vt:lpstr>PowerPoint Presentation</vt:lpstr>
    </vt:vector>
  </TitlesOfParts>
  <Company>Brainy Betty, Inc.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Notebook Backgrounds</dc:title>
  <dc:creator>Nandini Shastry</dc:creator>
  <cp:lastModifiedBy>Weltman, David</cp:lastModifiedBy>
  <cp:revision>690</cp:revision>
  <cp:lastPrinted>2013-03-19T14:56:35Z</cp:lastPrinted>
  <dcterms:created xsi:type="dcterms:W3CDTF">2013-03-19T13:38:31Z</dcterms:created>
  <dcterms:modified xsi:type="dcterms:W3CDTF">2024-08-23T19:43:08Z</dcterms:modified>
</cp:coreProperties>
</file>